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8"/>
  </p:handout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6EF18-35FF-4644-A2A1-FEAE6E20AC7E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0C06A-BF64-4BDB-B64B-00596D853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B46D7-1D7A-4D76-A2B3-47BF50F34D08}" type="datetimeFigureOut">
              <a:rPr lang="en-US" smtClean="0"/>
              <a:pPr/>
              <a:t>4/16/2015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F012-E59E-487A-AD0A-9F89673588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B46D7-1D7A-4D76-A2B3-47BF50F34D08}" type="datetimeFigureOut">
              <a:rPr lang="en-US" smtClean="0"/>
              <a:pPr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F012-E59E-487A-AD0A-9F89673588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B46D7-1D7A-4D76-A2B3-47BF50F34D08}" type="datetimeFigureOut">
              <a:rPr lang="en-US" smtClean="0"/>
              <a:pPr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F012-E59E-487A-AD0A-9F89673588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B46D7-1D7A-4D76-A2B3-47BF50F34D08}" type="datetimeFigureOut">
              <a:rPr lang="en-US" smtClean="0"/>
              <a:pPr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F012-E59E-487A-AD0A-9F89673588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B46D7-1D7A-4D76-A2B3-47BF50F34D08}" type="datetimeFigureOut">
              <a:rPr lang="en-US" smtClean="0"/>
              <a:pPr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F012-E59E-487A-AD0A-9F89673588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B46D7-1D7A-4D76-A2B3-47BF50F34D08}" type="datetimeFigureOut">
              <a:rPr lang="en-US" smtClean="0"/>
              <a:pPr/>
              <a:t>4/16/2015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F012-E59E-487A-AD0A-9F89673588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B46D7-1D7A-4D76-A2B3-47BF50F34D08}" type="datetimeFigureOut">
              <a:rPr lang="en-US" smtClean="0"/>
              <a:pPr/>
              <a:t>4/16/2015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F012-E59E-487A-AD0A-9F89673588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B46D7-1D7A-4D76-A2B3-47BF50F34D08}" type="datetimeFigureOut">
              <a:rPr lang="en-US" smtClean="0"/>
              <a:pPr/>
              <a:t>4/16/2015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F012-E59E-487A-AD0A-9F89673588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B46D7-1D7A-4D76-A2B3-47BF50F34D08}" type="datetimeFigureOut">
              <a:rPr lang="en-US" smtClean="0"/>
              <a:pPr/>
              <a:t>4/16/2015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F012-E59E-487A-AD0A-9F89673588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B46D7-1D7A-4D76-A2B3-47BF50F34D08}" type="datetimeFigureOut">
              <a:rPr lang="en-US" smtClean="0"/>
              <a:pPr/>
              <a:t>4/16/2015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F012-E59E-487A-AD0A-9F89673588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B46D7-1D7A-4D76-A2B3-47BF50F34D08}" type="datetimeFigureOut">
              <a:rPr lang="en-US" smtClean="0"/>
              <a:pPr/>
              <a:t>4/16/2015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94BF012-E59E-487A-AD0A-9F89673588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9B46D7-1D7A-4D76-A2B3-47BF50F34D08}" type="datetimeFigureOut">
              <a:rPr lang="en-US" smtClean="0"/>
              <a:pPr/>
              <a:t>4/16/2015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4BF012-E59E-487A-AD0A-9F896735889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 of Payments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country keeps an accounting record of international transactions between itself and the rest of the world.</a:t>
            </a:r>
          </a:p>
          <a:p>
            <a:r>
              <a:rPr lang="en-US" dirty="0" smtClean="0"/>
              <a:t>The government keeps this record of transactions, but the transactions are primarily made by individual people and businesses – Not the Government.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 of Payments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balance of payments has three main categories:</a:t>
            </a:r>
          </a:p>
          <a:p>
            <a:pPr lvl="1"/>
            <a:r>
              <a:rPr lang="en-US" dirty="0" smtClean="0"/>
              <a:t>The Current Account</a:t>
            </a:r>
          </a:p>
          <a:p>
            <a:pPr lvl="1"/>
            <a:r>
              <a:rPr lang="en-US" dirty="0" smtClean="0"/>
              <a:t>The Capital Account </a:t>
            </a:r>
          </a:p>
          <a:p>
            <a:pPr lvl="1"/>
            <a:r>
              <a:rPr lang="en-US" dirty="0" smtClean="0"/>
              <a:t>The Financial Account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04088"/>
            <a:ext cx="8382000" cy="743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Current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4572000"/>
          </a:xfrm>
        </p:spPr>
        <p:txBody>
          <a:bodyPr/>
          <a:lstStyle/>
          <a:p>
            <a:r>
              <a:rPr lang="en-US" sz="2800" dirty="0" smtClean="0"/>
              <a:t>Current Account</a:t>
            </a:r>
          </a:p>
          <a:p>
            <a:pPr lvl="1"/>
            <a:r>
              <a:rPr lang="en-US" sz="2800" dirty="0" smtClean="0"/>
              <a:t>US Exports and US Imports</a:t>
            </a:r>
          </a:p>
          <a:p>
            <a:pPr lvl="2"/>
            <a:r>
              <a:rPr lang="en-US" sz="2400" dirty="0"/>
              <a:t>R</a:t>
            </a:r>
            <a:r>
              <a:rPr lang="en-US" sz="2400" dirty="0" smtClean="0"/>
              <a:t>ecords money coming into the US as payments for goods and services the sell to other countries  (Exports) = Credits</a:t>
            </a:r>
          </a:p>
          <a:p>
            <a:pPr lvl="2"/>
            <a:r>
              <a:rPr lang="en-US" sz="2400" dirty="0" smtClean="0"/>
              <a:t>Records money we pay to other countries for goods and services we purchase from other countries (Imports) = Debits</a:t>
            </a:r>
          </a:p>
          <a:p>
            <a:pPr lvl="1">
              <a:buNone/>
            </a:pPr>
            <a:r>
              <a:rPr lang="en-US" sz="2800" dirty="0" smtClean="0"/>
              <a:t>The current account is equal to the value of exports minus the value of imports</a:t>
            </a: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The Current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4582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The Current Account is the </a:t>
            </a:r>
            <a:r>
              <a:rPr lang="en-US" b="1" dirty="0" smtClean="0"/>
              <a:t>Balance of Trade</a:t>
            </a:r>
          </a:p>
          <a:p>
            <a:r>
              <a:rPr lang="en-US" dirty="0" smtClean="0"/>
              <a:t>If the Current Account Balance is a Positive Number = </a:t>
            </a:r>
            <a:r>
              <a:rPr lang="en-US" b="1" dirty="0" smtClean="0"/>
              <a:t>Trade Surplus </a:t>
            </a:r>
            <a:r>
              <a:rPr lang="en-US" dirty="0" smtClean="0"/>
              <a:t>(selling more to other countries than purchasing from other countries)</a:t>
            </a:r>
          </a:p>
          <a:p>
            <a:r>
              <a:rPr lang="en-US" dirty="0" smtClean="0"/>
              <a:t>If the Current Account Balance is a Negative Number = </a:t>
            </a:r>
            <a:r>
              <a:rPr lang="en-US" b="1" dirty="0" smtClean="0"/>
              <a:t>Trade</a:t>
            </a:r>
            <a:r>
              <a:rPr lang="en-US" dirty="0" smtClean="0"/>
              <a:t> </a:t>
            </a:r>
            <a:r>
              <a:rPr lang="en-US" b="1" dirty="0" smtClean="0"/>
              <a:t>Deficit</a:t>
            </a:r>
            <a:r>
              <a:rPr lang="en-US" dirty="0" smtClean="0"/>
              <a:t> (purchasing more from other countries than we are buying from other countries)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r>
              <a:rPr lang="en-US" dirty="0" smtClean="0"/>
              <a:t>Balance of Payments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4582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The Balance of Payments also records International Transactions </a:t>
            </a:r>
          </a:p>
          <a:p>
            <a:r>
              <a:rPr lang="en-US" dirty="0" smtClean="0"/>
              <a:t>Stock purchases</a:t>
            </a:r>
          </a:p>
          <a:p>
            <a:r>
              <a:rPr lang="en-US" dirty="0" smtClean="0"/>
              <a:t>Bond Purchases</a:t>
            </a:r>
          </a:p>
          <a:p>
            <a:r>
              <a:rPr lang="en-US" dirty="0" smtClean="0"/>
              <a:t>Capital Purchases</a:t>
            </a:r>
          </a:p>
          <a:p>
            <a:r>
              <a:rPr lang="en-US" dirty="0" smtClean="0"/>
              <a:t>Real Estate Purchases</a:t>
            </a:r>
          </a:p>
          <a:p>
            <a:r>
              <a:rPr lang="en-US" dirty="0" smtClean="0"/>
              <a:t>All Transactions between US individuals and business to individuals and businesses in other countries.</a:t>
            </a:r>
          </a:p>
          <a:p>
            <a:r>
              <a:rPr lang="en-US" dirty="0" smtClean="0"/>
              <a:t>All Transactions between Individuals and Business from other countries to US individuals and Businesses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 of Payments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Ultimately, the Balance of Payments must balance.</a:t>
            </a:r>
          </a:p>
          <a:p>
            <a:pPr>
              <a:buNone/>
            </a:pPr>
            <a:endParaRPr lang="en-US" sz="1100" dirty="0"/>
          </a:p>
          <a:p>
            <a:pPr>
              <a:buNone/>
            </a:pPr>
            <a:r>
              <a:rPr lang="en-US" b="1" dirty="0" smtClean="0"/>
              <a:t>Balance of Payments vs. Balance of Trade</a:t>
            </a:r>
          </a:p>
          <a:p>
            <a:pPr>
              <a:buNone/>
            </a:pPr>
            <a:r>
              <a:rPr lang="en-US" b="1" dirty="0" smtClean="0"/>
              <a:t>Balance of Trade</a:t>
            </a:r>
            <a:r>
              <a:rPr lang="en-US" dirty="0" smtClean="0"/>
              <a:t> records Imports vs. Exports</a:t>
            </a:r>
          </a:p>
          <a:p>
            <a:pPr>
              <a:buNone/>
            </a:pPr>
            <a:r>
              <a:rPr lang="en-US" b="1" dirty="0" smtClean="0"/>
              <a:t>Balance of Payments </a:t>
            </a:r>
            <a:r>
              <a:rPr lang="en-US" dirty="0" smtClean="0"/>
              <a:t>records Imports, Exports, and all financial transactions between individuals in the US and individuals in other countries.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295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Balance of Payments</vt:lpstr>
      <vt:lpstr>Balance of Payments</vt:lpstr>
      <vt:lpstr>The Current Account</vt:lpstr>
      <vt:lpstr>The Current Account</vt:lpstr>
      <vt:lpstr>Balance of Payments</vt:lpstr>
      <vt:lpstr>Balance of Payments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cheryl.whigham</dc:creator>
  <cp:lastModifiedBy>cheryl.whigham</cp:lastModifiedBy>
  <cp:revision>5</cp:revision>
  <dcterms:created xsi:type="dcterms:W3CDTF">2014-10-29T10:49:43Z</dcterms:created>
  <dcterms:modified xsi:type="dcterms:W3CDTF">2015-04-16T19:22:41Z</dcterms:modified>
</cp:coreProperties>
</file>