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68" r:id="rId16"/>
    <p:sldId id="270" r:id="rId17"/>
    <p:sldId id="271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DB8B5-D37A-404E-AF07-A39ACF734850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42AEC-C122-424B-B98F-9E6B49BCF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F5E8F2-1102-4EB2-9AA1-D270A8957154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C3E7BB-5EE8-4EEB-AAF0-8E3D73573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Factors Affecting Demand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95400"/>
            <a:ext cx="7162800" cy="3886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1" dirty="0" smtClean="0"/>
              <a:t>Change in Quantity Demanded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/>
              <a:t>Income Effect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/>
              <a:t>Substitution </a:t>
            </a:r>
            <a:r>
              <a:rPr lang="en-US" b="1" dirty="0" smtClean="0"/>
              <a:t>Effect</a:t>
            </a:r>
          </a:p>
          <a:p>
            <a:pPr lvl="1" algn="l">
              <a:buFont typeface="Arial" pitchFamily="34" charset="0"/>
              <a:buChar char="•"/>
            </a:pPr>
            <a:endParaRPr lang="en-US" sz="8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/>
              <a:t>Change in </a:t>
            </a:r>
            <a:r>
              <a:rPr lang="en-US" sz="2800" b="1" dirty="0" smtClean="0"/>
              <a:t>Demand </a:t>
            </a:r>
            <a:r>
              <a:rPr lang="en-US" sz="2200" b="1" dirty="0" smtClean="0"/>
              <a:t>(Demand Determinants)</a:t>
            </a:r>
            <a:endParaRPr lang="en-US" sz="2200" b="1" dirty="0" smtClean="0"/>
          </a:p>
          <a:p>
            <a:pPr lvl="1" algn="l"/>
            <a:r>
              <a:rPr lang="en-US" dirty="0" smtClean="0"/>
              <a:t>Income</a:t>
            </a:r>
          </a:p>
          <a:p>
            <a:pPr lvl="1" algn="l"/>
            <a:r>
              <a:rPr lang="en-US" dirty="0" smtClean="0"/>
              <a:t>Consumer Expectations</a:t>
            </a:r>
          </a:p>
          <a:p>
            <a:pPr lvl="1" algn="l"/>
            <a:r>
              <a:rPr lang="en-US" dirty="0" smtClean="0"/>
              <a:t>Population</a:t>
            </a:r>
          </a:p>
          <a:p>
            <a:pPr lvl="1" algn="l"/>
            <a:r>
              <a:rPr lang="en-US" dirty="0" smtClean="0"/>
              <a:t>Consumer Tastes and Advertising</a:t>
            </a:r>
          </a:p>
          <a:p>
            <a:pPr lvl="1" algn="l"/>
            <a:r>
              <a:rPr lang="en-US" dirty="0" smtClean="0"/>
              <a:t>Complements and Substitutes</a:t>
            </a:r>
          </a:p>
          <a:p>
            <a:pPr lvl="1" algn="l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Substitutes</a:t>
            </a:r>
          </a:p>
          <a:p>
            <a:pPr lvl="1"/>
            <a:r>
              <a:rPr lang="en-US" dirty="0" smtClean="0"/>
              <a:t>A change in the price of related products can cause a change in demand</a:t>
            </a:r>
          </a:p>
          <a:p>
            <a:pPr lvl="1">
              <a:buNone/>
            </a:pPr>
            <a:endParaRPr lang="en-US" sz="800" dirty="0" smtClean="0"/>
          </a:p>
          <a:p>
            <a:pPr lvl="2"/>
            <a:r>
              <a:rPr lang="en-US" dirty="0" smtClean="0"/>
              <a:t>Some products are known as substitutes because they can be used in place of other products</a:t>
            </a:r>
          </a:p>
          <a:p>
            <a:pPr lvl="2"/>
            <a:r>
              <a:rPr lang="en-US" dirty="0" smtClean="0"/>
              <a:t>The demand for a product tends to decrease if the price of its substitute goes down.</a:t>
            </a:r>
          </a:p>
          <a:p>
            <a:pPr lvl="2"/>
            <a:r>
              <a:rPr lang="en-US" dirty="0" smtClean="0"/>
              <a:t>The demand for a product tends to increase if the price of its substitute goes up.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Determinants of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Compliments</a:t>
            </a:r>
          </a:p>
          <a:p>
            <a:pPr lvl="1"/>
            <a:r>
              <a:rPr lang="en-US" dirty="0" smtClean="0"/>
              <a:t>Other related goods are known as complements</a:t>
            </a:r>
          </a:p>
          <a:p>
            <a:pPr lvl="2"/>
            <a:r>
              <a:rPr lang="en-US" dirty="0" smtClean="0"/>
              <a:t>The use of one increases the use of the other</a:t>
            </a:r>
          </a:p>
          <a:p>
            <a:pPr lvl="1"/>
            <a:r>
              <a:rPr lang="en-US" dirty="0" smtClean="0"/>
              <a:t>Computers and Software</a:t>
            </a:r>
          </a:p>
          <a:p>
            <a:pPr lvl="1"/>
            <a:r>
              <a:rPr lang="en-US" dirty="0" smtClean="0"/>
              <a:t>Gillette corporation makes razor handles and razor blades</a:t>
            </a:r>
          </a:p>
          <a:p>
            <a:pPr lvl="2"/>
            <a:r>
              <a:rPr lang="en-US" dirty="0" smtClean="0"/>
              <a:t>To generate a high demand for their products, the price of the razor handles is kept low</a:t>
            </a:r>
          </a:p>
          <a:p>
            <a:pPr lvl="2"/>
            <a:r>
              <a:rPr lang="en-US" dirty="0" smtClean="0"/>
              <a:t>The razor blades are sold at very profitable prices</a:t>
            </a:r>
          </a:p>
          <a:p>
            <a:pPr lvl="2"/>
            <a:r>
              <a:rPr lang="en-US" dirty="0" smtClean="0"/>
              <a:t>Result, the company is able to use the profits on the blades to offset the losses on the handles</a:t>
            </a:r>
          </a:p>
          <a:p>
            <a:pPr lvl="2"/>
            <a:r>
              <a:rPr lang="en-US" dirty="0" smtClean="0"/>
              <a:t>It is unlikely demand for Gillette blades would have been as high if the handles had been more expensive.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Determinants of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Number of Consumers</a:t>
            </a:r>
          </a:p>
          <a:p>
            <a:pPr lvl="1"/>
            <a:r>
              <a:rPr lang="en-US" dirty="0" smtClean="0"/>
              <a:t>An increase in the number of consumers can cause the market demand curve to shift</a:t>
            </a:r>
          </a:p>
          <a:p>
            <a:pPr lvl="2"/>
            <a:r>
              <a:rPr lang="en-US" dirty="0" smtClean="0"/>
              <a:t>When a large number of people leave the market for good, the result is a decline in market demand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Determinants of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5071872"/>
          </a:xfrm>
        </p:spPr>
        <p:txBody>
          <a:bodyPr/>
          <a:lstStyle/>
          <a:p>
            <a:r>
              <a:rPr lang="en-US" dirty="0" smtClean="0"/>
              <a:t>Normal good – A good is </a:t>
            </a:r>
            <a:r>
              <a:rPr lang="en-US" smtClean="0"/>
              <a:t>normal if it’s </a:t>
            </a:r>
            <a:r>
              <a:rPr lang="en-US" dirty="0" smtClean="0"/>
              <a:t>consumption increases when the income increases.  </a:t>
            </a:r>
          </a:p>
          <a:p>
            <a:pPr lvl="1"/>
            <a:r>
              <a:rPr lang="en-US" dirty="0" smtClean="0"/>
              <a:t>Example:  When your income increases, you buy more clothes.</a:t>
            </a:r>
          </a:p>
          <a:p>
            <a:endParaRPr lang="en-US" sz="900" dirty="0" smtClean="0"/>
          </a:p>
          <a:p>
            <a:r>
              <a:rPr lang="en-US" dirty="0" smtClean="0"/>
              <a:t>Inferior good – Consumption decreases when the available income increases. </a:t>
            </a:r>
          </a:p>
          <a:p>
            <a:pPr lvl="1"/>
            <a:r>
              <a:rPr lang="en-US" dirty="0" smtClean="0"/>
              <a:t>Example:  Used books and noodles – the more income you have the less used books and noodles you buy.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&amp; Inferior Goods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Elastic – A given change in price causes a proportional change in quantity demanded</a:t>
            </a:r>
          </a:p>
          <a:p>
            <a:pPr lvl="1"/>
            <a:r>
              <a:rPr lang="en-US" dirty="0" smtClean="0"/>
              <a:t>The percent change in quantity roughly equals the percent change in price (5% drop in price causes a 5% increase in quantity demanded).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of Demand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 Demand – When a given change in price causes a relatively larger change in quantity demanded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Inelastic Demand – A given change in price causes a relatively smaller change in the quantity demanded.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of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Can the purchase be delayed?</a:t>
            </a:r>
          </a:p>
          <a:p>
            <a:pPr lvl="1"/>
            <a:r>
              <a:rPr lang="en-US" dirty="0" smtClean="0"/>
              <a:t>A consumer’s need for a product is sometimes urgent and cannot be put off</a:t>
            </a:r>
          </a:p>
          <a:p>
            <a:pPr lvl="1"/>
            <a:r>
              <a:rPr lang="en-US" dirty="0" smtClean="0"/>
              <a:t>When this happens, demand tends to be </a:t>
            </a:r>
            <a:r>
              <a:rPr lang="en-US" b="1" i="1" dirty="0" smtClean="0"/>
              <a:t>inelastic</a:t>
            </a:r>
            <a:r>
              <a:rPr lang="en-US" dirty="0" smtClean="0"/>
              <a:t> – product demanded is not especially sensitive to changes in price</a:t>
            </a:r>
          </a:p>
          <a:p>
            <a:pPr lvl="1"/>
            <a:r>
              <a:rPr lang="en-US" dirty="0" smtClean="0"/>
              <a:t>Example:  Diabetic needing insulin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dirty="0" smtClean="0"/>
              <a:t>If purchase of product is not necessary, purchase can be delayed and is then considered to be </a:t>
            </a:r>
            <a:r>
              <a:rPr lang="en-US" b="1" i="1" dirty="0" smtClean="0"/>
              <a:t>elastic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Demand Elasticity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/>
              <a:t>Are adequate Substitutes Available?</a:t>
            </a:r>
          </a:p>
          <a:p>
            <a:pPr>
              <a:buNone/>
            </a:pPr>
            <a:endParaRPr lang="en-US" sz="800" b="1" dirty="0" smtClean="0"/>
          </a:p>
          <a:p>
            <a:pPr lvl="1"/>
            <a:r>
              <a:rPr lang="en-US" dirty="0" smtClean="0"/>
              <a:t>If adequate substitutes are available, consumers can switch back and forth between a produce and its substitute to take advantage of the best price.</a:t>
            </a:r>
          </a:p>
          <a:p>
            <a:pPr lvl="1">
              <a:buNone/>
            </a:pPr>
            <a:endParaRPr lang="en-US" sz="1050" dirty="0" smtClean="0"/>
          </a:p>
          <a:p>
            <a:pPr lvl="1"/>
            <a:r>
              <a:rPr lang="en-US" dirty="0" smtClean="0"/>
              <a:t>If price of beef &amp; butter go up, buyers can switch to chicken and margarine</a:t>
            </a:r>
          </a:p>
          <a:p>
            <a:pPr lvl="1">
              <a:buNone/>
            </a:pPr>
            <a:endParaRPr lang="en-US" sz="1050" dirty="0" smtClean="0"/>
          </a:p>
          <a:p>
            <a:pPr lvl="1"/>
            <a:r>
              <a:rPr lang="en-US" dirty="0" smtClean="0"/>
              <a:t>With enough substitutes available, the more inelastic the demand.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Demand Elasticity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quantity demanded </a:t>
            </a:r>
          </a:p>
          <a:p>
            <a:pPr lvl="1"/>
            <a:r>
              <a:rPr lang="en-US" dirty="0" smtClean="0"/>
              <a:t>A movement along the demand curve that shows a change in the quantity of the product purchased in response to a change in price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Change in Quantity Demanded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Income </a:t>
            </a:r>
            <a:r>
              <a:rPr lang="en-US" b="1" dirty="0"/>
              <a:t>E</a:t>
            </a:r>
            <a:r>
              <a:rPr lang="en-US" b="1" dirty="0" smtClean="0"/>
              <a:t>ffect</a:t>
            </a:r>
          </a:p>
          <a:p>
            <a:pPr lvl="1"/>
            <a:r>
              <a:rPr lang="en-US" dirty="0" smtClean="0"/>
              <a:t>The change in quantity demanded because of a change in price that alters consumers’ real income</a:t>
            </a:r>
          </a:p>
          <a:p>
            <a:pPr lvl="1">
              <a:buNone/>
            </a:pPr>
            <a:endParaRPr lang="en-US" sz="800" b="1" dirty="0"/>
          </a:p>
          <a:p>
            <a:r>
              <a:rPr lang="en-US" b="1" dirty="0" smtClean="0"/>
              <a:t>The Substitution Effect</a:t>
            </a:r>
          </a:p>
          <a:p>
            <a:pPr lvl="1"/>
            <a:r>
              <a:rPr lang="en-US" dirty="0" smtClean="0"/>
              <a:t>The change in quantity demanded because of the change in the relative price of the product.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Change in Quantity Demanded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something happens that causes the Demand Curve to shift.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People are willing to buy different amounts of the product at the same prices</a:t>
            </a:r>
          </a:p>
          <a:p>
            <a:pPr lvl="1"/>
            <a:r>
              <a:rPr lang="en-US" dirty="0" smtClean="0"/>
              <a:t>Shift to the right – shows an increase in demand </a:t>
            </a:r>
          </a:p>
          <a:p>
            <a:pPr lvl="1"/>
            <a:r>
              <a:rPr lang="en-US" dirty="0" smtClean="0"/>
              <a:t>Shift to the left – shows a decrease in demand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Change in demand results in entirely new curve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Change in Demand occurs, a new schedule and curve must be constructed to reflect the new demand at all possible prices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cause a new curve (shift to right or left)</a:t>
            </a:r>
          </a:p>
          <a:p>
            <a:pPr>
              <a:buNone/>
            </a:pPr>
            <a:endParaRPr lang="en-US" sz="900" dirty="0" smtClean="0"/>
          </a:p>
          <a:p>
            <a:pPr lvl="1"/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Tastes</a:t>
            </a:r>
          </a:p>
          <a:p>
            <a:pPr lvl="1"/>
            <a:r>
              <a:rPr lang="en-US" dirty="0" smtClean="0"/>
              <a:t>The price of related goods</a:t>
            </a:r>
          </a:p>
          <a:p>
            <a:pPr lvl="1"/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Number of consumers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Consumer Income</a:t>
            </a:r>
          </a:p>
          <a:p>
            <a:pPr lvl="1"/>
            <a:r>
              <a:rPr lang="en-US" dirty="0" smtClean="0"/>
              <a:t>When your income goes up, you can afford to buy more goods and services</a:t>
            </a:r>
          </a:p>
          <a:p>
            <a:pPr lvl="1"/>
            <a:r>
              <a:rPr lang="en-US" dirty="0" smtClean="0"/>
              <a:t>As incomes rise, consumers are able to buy more products at each and every price</a:t>
            </a:r>
          </a:p>
          <a:p>
            <a:pPr lvl="2"/>
            <a:r>
              <a:rPr lang="en-US" dirty="0" smtClean="0"/>
              <a:t>Result:  Shift to the right</a:t>
            </a:r>
          </a:p>
          <a:p>
            <a:pPr lvl="1"/>
            <a:r>
              <a:rPr lang="en-US" dirty="0" smtClean="0"/>
              <a:t>Decrease in income  - Loss of income would cause people to buy less of a good at each and every price</a:t>
            </a:r>
          </a:p>
          <a:p>
            <a:pPr lvl="2"/>
            <a:r>
              <a:rPr lang="en-US" dirty="0" smtClean="0"/>
              <a:t>Demand curve then shifts to the left, showing decrease in demand.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Determinants of Demand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/>
          <a:lstStyle/>
          <a:p>
            <a:r>
              <a:rPr lang="en-US" b="1" dirty="0" smtClean="0"/>
              <a:t>Consumer Tastes</a:t>
            </a:r>
          </a:p>
          <a:p>
            <a:pPr lvl="1"/>
            <a:r>
              <a:rPr lang="en-US" dirty="0" smtClean="0"/>
              <a:t>Consumers don’t always want the same things</a:t>
            </a:r>
          </a:p>
          <a:p>
            <a:pPr lvl="2"/>
            <a:r>
              <a:rPr lang="en-US" dirty="0" smtClean="0"/>
              <a:t>Advertising, news reports, fashion trends, introduction of new products</a:t>
            </a:r>
          </a:p>
          <a:p>
            <a:pPr lvl="2"/>
            <a:r>
              <a:rPr lang="en-US" dirty="0" smtClean="0"/>
              <a:t>Advertising helps promote products – When popularity of products increases, people buy more of it</a:t>
            </a:r>
          </a:p>
          <a:p>
            <a:pPr lvl="2"/>
            <a:r>
              <a:rPr lang="en-US" dirty="0" smtClean="0"/>
              <a:t>When consumers want more of an item, they tend to buy more of it at each and every price.</a:t>
            </a:r>
          </a:p>
          <a:p>
            <a:pPr lvl="2"/>
            <a:r>
              <a:rPr lang="en-US" dirty="0" smtClean="0"/>
              <a:t>Result:  The demand curve shifts to the right</a:t>
            </a:r>
          </a:p>
          <a:p>
            <a:pPr lvl="1"/>
            <a:r>
              <a:rPr lang="en-US" dirty="0" smtClean="0"/>
              <a:t>If people get tired of a product, they buy less at each and every price – causing shift to the left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Determinants of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Consumer Tastes </a:t>
            </a:r>
            <a:r>
              <a:rPr lang="en-US" dirty="0" smtClean="0"/>
              <a:t>(cont.)</a:t>
            </a:r>
          </a:p>
          <a:p>
            <a:r>
              <a:rPr lang="en-US" dirty="0" smtClean="0"/>
              <a:t>Development of new products can have an effect on consumer tastes</a:t>
            </a:r>
          </a:p>
          <a:p>
            <a:pPr lvl="1"/>
            <a:r>
              <a:rPr lang="en-US" dirty="0" smtClean="0"/>
              <a:t>Advances in technology </a:t>
            </a:r>
          </a:p>
          <a:p>
            <a:pPr lvl="1"/>
            <a:r>
              <a:rPr lang="en-US" dirty="0" smtClean="0"/>
              <a:t>Sometimes tastes and preferences change by themselves</a:t>
            </a:r>
          </a:p>
          <a:p>
            <a:pPr lvl="2"/>
            <a:r>
              <a:rPr lang="en-US" dirty="0" smtClean="0"/>
              <a:t>Concerns about health greatly increases demand for healthier, less-fattening foods</a:t>
            </a:r>
          </a:p>
          <a:p>
            <a:pPr lvl="2"/>
            <a:r>
              <a:rPr lang="en-US" dirty="0" smtClean="0"/>
              <a:t>Demand for smaller, more fuel-efficient cars ahs grown</a:t>
            </a:r>
          </a:p>
          <a:p>
            <a:pPr lvl="1"/>
            <a:r>
              <a:rPr lang="en-US" dirty="0" smtClean="0"/>
              <a:t>Causing a change in consumer tastes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Determinants of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547</TotalTime>
  <Words>923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Factors Affecting Demand</vt:lpstr>
      <vt:lpstr>Change in Quantity Demanded</vt:lpstr>
      <vt:lpstr>Change in Quantity Demanded</vt:lpstr>
      <vt:lpstr>Change in Demand</vt:lpstr>
      <vt:lpstr>Change in Demand</vt:lpstr>
      <vt:lpstr>Determinants of Demand</vt:lpstr>
      <vt:lpstr>Determinants of Demand</vt:lpstr>
      <vt:lpstr>Determinants of Demand</vt:lpstr>
      <vt:lpstr>Determinants of Demand</vt:lpstr>
      <vt:lpstr>Determinants of Demand</vt:lpstr>
      <vt:lpstr>Determinants of Demand</vt:lpstr>
      <vt:lpstr>Determinants of Demand</vt:lpstr>
      <vt:lpstr>Normal &amp; Inferior Goods</vt:lpstr>
      <vt:lpstr>Elasticity of Demand</vt:lpstr>
      <vt:lpstr>Elasticity of Demand</vt:lpstr>
      <vt:lpstr>Determinants of Demand Elasticity</vt:lpstr>
      <vt:lpstr>Determinants of Demand Elasticity</vt:lpstr>
    </vt:vector>
  </TitlesOfParts>
  <Company>Forsyth County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Cheryl Whigham</dc:creator>
  <cp:lastModifiedBy>cheryl.whigham</cp:lastModifiedBy>
  <cp:revision>37</cp:revision>
  <dcterms:created xsi:type="dcterms:W3CDTF">2011-02-08T17:42:46Z</dcterms:created>
  <dcterms:modified xsi:type="dcterms:W3CDTF">2013-01-23T15:45:37Z</dcterms:modified>
</cp:coreProperties>
</file>