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2043213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69214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560291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375249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121018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167288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215270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52103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102994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18868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64A52-DC18-4072-B1A2-F769C0A32808}" type="datetimeFigureOut">
              <a:rPr lang="en-US" smtClean="0"/>
              <a:t>8/30/2016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16D77-6DA0-47CD-8121-84D0EA95BD93}" type="slidenum">
              <a:rPr lang="en-US" smtClean="0"/>
              <a:t>‹#›</a:t>
            </a:fld>
            <a:endParaRPr lang="en-US" dirty="0"/>
          </a:p>
        </p:txBody>
      </p:sp>
    </p:spTree>
    <p:extLst>
      <p:ext uri="{BB962C8B-B14F-4D97-AF65-F5344CB8AC3E}">
        <p14:creationId xmlns:p14="http://schemas.microsoft.com/office/powerpoint/2010/main" val="355124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64A52-DC18-4072-B1A2-F769C0A32808}" type="datetimeFigureOut">
              <a:rPr lang="en-US" smtClean="0"/>
              <a:t>8/30/2016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16D77-6DA0-47CD-8121-84D0EA95BD93}" type="slidenum">
              <a:rPr lang="en-US" smtClean="0"/>
              <a:t>‹#›</a:t>
            </a:fld>
            <a:endParaRPr lang="en-US" dirty="0"/>
          </a:p>
        </p:txBody>
      </p:sp>
    </p:spTree>
    <p:extLst>
      <p:ext uri="{BB962C8B-B14F-4D97-AF65-F5344CB8AC3E}">
        <p14:creationId xmlns:p14="http://schemas.microsoft.com/office/powerpoint/2010/main" val="195427244"/>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Federalism</a:t>
            </a:r>
            <a:endParaRPr lang="en-US" dirty="0"/>
          </a:p>
        </p:txBody>
      </p:sp>
    </p:spTree>
    <p:extLst>
      <p:ext uri="{BB962C8B-B14F-4D97-AF65-F5344CB8AC3E}">
        <p14:creationId xmlns:p14="http://schemas.microsoft.com/office/powerpoint/2010/main" val="3835918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8461"/>
          </a:xfrm>
        </p:spPr>
        <p:txBody>
          <a:bodyPr/>
          <a:lstStyle/>
          <a:p>
            <a:r>
              <a:rPr lang="en-US" dirty="0" smtClean="0"/>
              <a:t>The Supremacy Clause</a:t>
            </a:r>
            <a:endParaRPr lang="en-US" dirty="0"/>
          </a:p>
        </p:txBody>
      </p:sp>
      <p:sp>
        <p:nvSpPr>
          <p:cNvPr id="3" name="Content Placeholder 2"/>
          <p:cNvSpPr>
            <a:spLocks noGrp="1"/>
          </p:cNvSpPr>
          <p:nvPr>
            <p:ph idx="1"/>
          </p:nvPr>
        </p:nvSpPr>
        <p:spPr>
          <a:xfrm>
            <a:off x="491358" y="1368424"/>
            <a:ext cx="11064765" cy="5048141"/>
          </a:xfrm>
        </p:spPr>
        <p:txBody>
          <a:bodyPr>
            <a:normAutofit/>
          </a:bodyPr>
          <a:lstStyle/>
          <a:p>
            <a:r>
              <a:rPr lang="en-US" dirty="0" smtClean="0"/>
              <a:t>What happens when states exceed their reserved powers and pass laws that conflict with national laws?</a:t>
            </a:r>
          </a:p>
          <a:p>
            <a:pPr lvl="1"/>
            <a:r>
              <a:rPr lang="en-US" sz="2800" dirty="0" smtClean="0"/>
              <a:t>Which law is Supreme?</a:t>
            </a:r>
          </a:p>
          <a:p>
            <a:pPr lvl="2"/>
            <a:r>
              <a:rPr lang="en-US" sz="2800" dirty="0" smtClean="0"/>
              <a:t>Article VI, Section 2</a:t>
            </a:r>
          </a:p>
          <a:p>
            <a:pPr lvl="3"/>
            <a:r>
              <a:rPr lang="en-US" sz="2800" dirty="0" smtClean="0"/>
              <a:t>Makes the acts and treaties of the United States Supreme.</a:t>
            </a:r>
          </a:p>
          <a:p>
            <a:pPr lvl="1"/>
            <a:r>
              <a:rPr lang="en-US" sz="2800" dirty="0" smtClean="0"/>
              <a:t>Article VI is called the </a:t>
            </a:r>
            <a:r>
              <a:rPr lang="en-US" sz="2800" b="1" i="1" dirty="0" smtClean="0"/>
              <a:t>Supremacy Clause.</a:t>
            </a:r>
          </a:p>
          <a:p>
            <a:pPr lvl="2"/>
            <a:r>
              <a:rPr lang="en-US" sz="2800" b="1" i="1" dirty="0" smtClean="0"/>
              <a:t>“This Constitution, and the Laws of the United States which shall be made in Pursuance thereof; and all Treaties made . . . Under the Authority of the United States, shall be the supreme Law of the Land; and the judges in every State shall be bound thereby.”</a:t>
            </a:r>
            <a:endParaRPr lang="en-US" sz="2800" b="1" i="1" dirty="0"/>
          </a:p>
        </p:txBody>
      </p:sp>
    </p:spTree>
    <p:extLst>
      <p:ext uri="{BB962C8B-B14F-4D97-AF65-F5344CB8AC3E}">
        <p14:creationId xmlns:p14="http://schemas.microsoft.com/office/powerpoint/2010/main" val="155330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5041"/>
          </a:xfrm>
        </p:spPr>
        <p:txBody>
          <a:bodyPr>
            <a:normAutofit fontScale="90000"/>
          </a:bodyPr>
          <a:lstStyle/>
          <a:p>
            <a:r>
              <a:rPr lang="en-US" dirty="0"/>
              <a:t>The Supremacy Clause</a:t>
            </a:r>
          </a:p>
        </p:txBody>
      </p:sp>
      <p:sp>
        <p:nvSpPr>
          <p:cNvPr id="3" name="Content Placeholder 2"/>
          <p:cNvSpPr>
            <a:spLocks noGrp="1"/>
          </p:cNvSpPr>
          <p:nvPr>
            <p:ph idx="1"/>
          </p:nvPr>
        </p:nvSpPr>
        <p:spPr>
          <a:xfrm>
            <a:off x="425669" y="1072055"/>
            <a:ext cx="11335407" cy="5423338"/>
          </a:xfrm>
        </p:spPr>
        <p:txBody>
          <a:bodyPr>
            <a:normAutofit/>
          </a:bodyPr>
          <a:lstStyle/>
          <a:p>
            <a:pPr marL="0" indent="0">
              <a:buNone/>
            </a:pPr>
            <a:r>
              <a:rPr lang="en-US" dirty="0" smtClean="0"/>
              <a:t>No state law or state constitution may conflict with any form of national law. </a:t>
            </a:r>
            <a:endParaRPr lang="en-US" dirty="0"/>
          </a:p>
          <a:p>
            <a:pPr marL="0" indent="0">
              <a:buNone/>
            </a:pPr>
            <a:r>
              <a:rPr lang="en-US" dirty="0" smtClean="0"/>
              <a:t>Article VI also requires that all national and state officials and judges be bound to support the Constitution.</a:t>
            </a:r>
          </a:p>
          <a:p>
            <a:pPr marL="0" indent="0">
              <a:buNone/>
            </a:pPr>
            <a:r>
              <a:rPr lang="en-US" dirty="0" smtClean="0"/>
              <a:t>State officials are not permitted to use their state’s reserved powers to interfere with the Constitution.</a:t>
            </a:r>
          </a:p>
          <a:p>
            <a:pPr marL="0" indent="0">
              <a:buNone/>
            </a:pPr>
            <a:r>
              <a:rPr lang="en-US" dirty="0" smtClean="0"/>
              <a:t>States can create local governments such as those of cities and counties.</a:t>
            </a:r>
          </a:p>
          <a:p>
            <a:pPr marL="0" indent="0">
              <a:buNone/>
            </a:pPr>
            <a:r>
              <a:rPr lang="en-US" dirty="0" smtClean="0"/>
              <a:t>As such local government get t heir powers from the states.</a:t>
            </a:r>
          </a:p>
          <a:p>
            <a:pPr marL="0" indent="0">
              <a:buNone/>
            </a:pPr>
            <a:r>
              <a:rPr lang="en-US" dirty="0" smtClean="0"/>
              <a:t>Local government are also bound by the Constitution’s supremacy clause </a:t>
            </a:r>
          </a:p>
          <a:p>
            <a:pPr marL="0" indent="0">
              <a:buNone/>
            </a:pPr>
            <a:r>
              <a:rPr lang="en-US" dirty="0" smtClean="0"/>
              <a:t>If a state is denied a certain power, so, too are the local government within the state.</a:t>
            </a:r>
            <a:endParaRPr lang="en-US" dirty="0"/>
          </a:p>
        </p:txBody>
      </p:sp>
    </p:spTree>
    <p:extLst>
      <p:ext uri="{BB962C8B-B14F-4D97-AF65-F5344CB8AC3E}">
        <p14:creationId xmlns:p14="http://schemas.microsoft.com/office/powerpoint/2010/main" val="1728281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Concurrent Powers</a:t>
            </a:r>
            <a:endParaRPr lang="en-US" dirty="0"/>
          </a:p>
        </p:txBody>
      </p:sp>
      <p:sp>
        <p:nvSpPr>
          <p:cNvPr id="3" name="Content Placeholder 2"/>
          <p:cNvSpPr>
            <a:spLocks noGrp="1"/>
          </p:cNvSpPr>
          <p:nvPr>
            <p:ph idx="1"/>
          </p:nvPr>
        </p:nvSpPr>
        <p:spPr/>
        <p:txBody>
          <a:bodyPr/>
          <a:lstStyle/>
          <a:p>
            <a:r>
              <a:rPr lang="en-US" dirty="0" smtClean="0"/>
              <a:t>Concurrent Powers – those powers that the national government and state governments both have.</a:t>
            </a:r>
          </a:p>
          <a:p>
            <a:r>
              <a:rPr lang="en-US" dirty="0" smtClean="0"/>
              <a:t>Examples:</a:t>
            </a:r>
          </a:p>
          <a:p>
            <a:pPr lvl="1"/>
            <a:r>
              <a:rPr lang="en-US" dirty="0" smtClean="0"/>
              <a:t>Levy Taxes</a:t>
            </a:r>
          </a:p>
          <a:p>
            <a:pPr lvl="1"/>
            <a:r>
              <a:rPr lang="en-US" dirty="0" smtClean="0"/>
              <a:t>Borrow Money</a:t>
            </a:r>
          </a:p>
          <a:p>
            <a:pPr lvl="1"/>
            <a:r>
              <a:rPr lang="en-US" dirty="0" smtClean="0"/>
              <a:t>Spend for general Welfare</a:t>
            </a:r>
          </a:p>
          <a:p>
            <a:pPr lvl="1"/>
            <a:r>
              <a:rPr lang="en-US" dirty="0" smtClean="0"/>
              <a:t>Establish Courts</a:t>
            </a:r>
          </a:p>
          <a:p>
            <a:pPr lvl="1"/>
            <a:r>
              <a:rPr lang="en-US" dirty="0" smtClean="0"/>
              <a:t>Enact and enforce Laws</a:t>
            </a:r>
            <a:endParaRPr lang="en-US" dirty="0"/>
          </a:p>
        </p:txBody>
      </p:sp>
    </p:spTree>
    <p:extLst>
      <p:ext uri="{BB962C8B-B14F-4D97-AF65-F5344CB8AC3E}">
        <p14:creationId xmlns:p14="http://schemas.microsoft.com/office/powerpoint/2010/main" val="3937766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Denied Powers</a:t>
            </a:r>
            <a:endParaRPr lang="en-US" dirty="0"/>
          </a:p>
        </p:txBody>
      </p:sp>
      <p:sp>
        <p:nvSpPr>
          <p:cNvPr id="3" name="Content Placeholder 2"/>
          <p:cNvSpPr>
            <a:spLocks noGrp="1"/>
          </p:cNvSpPr>
          <p:nvPr>
            <p:ph idx="1"/>
          </p:nvPr>
        </p:nvSpPr>
        <p:spPr/>
        <p:txBody>
          <a:bodyPr/>
          <a:lstStyle/>
          <a:p>
            <a:r>
              <a:rPr lang="en-US" dirty="0" smtClean="0"/>
              <a:t>The Constitution specifically denies some powers to all levels of government</a:t>
            </a:r>
          </a:p>
          <a:p>
            <a:r>
              <a:rPr lang="en-US" dirty="0" smtClean="0"/>
              <a:t>Article I, Sections 9 enumerates those things the national government cannot do</a:t>
            </a:r>
          </a:p>
          <a:p>
            <a:r>
              <a:rPr lang="en-US" dirty="0" smtClean="0"/>
              <a:t>For example, the national government cannot tax exports</a:t>
            </a:r>
          </a:p>
          <a:p>
            <a:r>
              <a:rPr lang="en-US" dirty="0" smtClean="0"/>
              <a:t>Cannot interfere with the ability of states to carry out their responsibilities</a:t>
            </a:r>
          </a:p>
          <a:p>
            <a:endParaRPr lang="en-US" dirty="0"/>
          </a:p>
        </p:txBody>
      </p:sp>
    </p:spTree>
    <p:extLst>
      <p:ext uri="{BB962C8B-B14F-4D97-AF65-F5344CB8AC3E}">
        <p14:creationId xmlns:p14="http://schemas.microsoft.com/office/powerpoint/2010/main" val="3500216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Denied Powers</a:t>
            </a:r>
          </a:p>
        </p:txBody>
      </p:sp>
      <p:sp>
        <p:nvSpPr>
          <p:cNvPr id="3" name="Content Placeholder 2"/>
          <p:cNvSpPr>
            <a:spLocks noGrp="1"/>
          </p:cNvSpPr>
          <p:nvPr>
            <p:ph idx="1"/>
          </p:nvPr>
        </p:nvSpPr>
        <p:spPr/>
        <p:txBody>
          <a:bodyPr/>
          <a:lstStyle/>
          <a:p>
            <a:r>
              <a:rPr lang="en-US" dirty="0"/>
              <a:t>Article I presents a long list of powers denied to the states</a:t>
            </a:r>
            <a:r>
              <a:rPr lang="en-US" dirty="0" smtClean="0"/>
              <a:t>.</a:t>
            </a:r>
          </a:p>
          <a:p>
            <a:r>
              <a:rPr lang="en-US" dirty="0" smtClean="0"/>
              <a:t>Examples:</a:t>
            </a:r>
          </a:p>
          <a:p>
            <a:pPr lvl="1"/>
            <a:endParaRPr lang="en-US" dirty="0" smtClean="0"/>
          </a:p>
          <a:p>
            <a:pPr lvl="1"/>
            <a:r>
              <a:rPr lang="en-US" dirty="0" smtClean="0"/>
              <a:t>No state can make treaties or alliances with foreign governments</a:t>
            </a:r>
          </a:p>
          <a:p>
            <a:pPr lvl="1"/>
            <a:r>
              <a:rPr lang="en-US" dirty="0" smtClean="0"/>
              <a:t>States cannot coin money</a:t>
            </a:r>
          </a:p>
          <a:p>
            <a:pPr lvl="1"/>
            <a:r>
              <a:rPr lang="en-US" dirty="0" smtClean="0"/>
              <a:t>States cannot make laws impairing the obligation of contracts or grant titles of nobility</a:t>
            </a:r>
          </a:p>
        </p:txBody>
      </p:sp>
    </p:spTree>
    <p:extLst>
      <p:ext uri="{BB962C8B-B14F-4D97-AF65-F5344CB8AC3E}">
        <p14:creationId xmlns:p14="http://schemas.microsoft.com/office/powerpoint/2010/main" val="3518502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Guarantees to the States</a:t>
            </a:r>
            <a:endParaRPr lang="en-US" dirty="0"/>
          </a:p>
        </p:txBody>
      </p:sp>
      <p:sp>
        <p:nvSpPr>
          <p:cNvPr id="3" name="Content Placeholder 2"/>
          <p:cNvSpPr>
            <a:spLocks noGrp="1"/>
          </p:cNvSpPr>
          <p:nvPr>
            <p:ph idx="1"/>
          </p:nvPr>
        </p:nvSpPr>
        <p:spPr/>
        <p:txBody>
          <a:bodyPr/>
          <a:lstStyle/>
          <a:p>
            <a:r>
              <a:rPr lang="en-US" dirty="0" smtClean="0"/>
              <a:t>The Constitution obliges the national government to do three things for the states</a:t>
            </a:r>
          </a:p>
          <a:p>
            <a:r>
              <a:rPr lang="en-US" dirty="0" smtClean="0"/>
              <a:t>These three obligations are outlined in Article IV, Sections 3 and 4.</a:t>
            </a:r>
          </a:p>
          <a:p>
            <a:pPr lvl="1"/>
            <a:r>
              <a:rPr lang="en-US" dirty="0" smtClean="0"/>
              <a:t>Republican Form of Government</a:t>
            </a:r>
          </a:p>
          <a:p>
            <a:pPr lvl="1"/>
            <a:r>
              <a:rPr lang="en-US" dirty="0" smtClean="0"/>
              <a:t>Protection</a:t>
            </a:r>
          </a:p>
          <a:p>
            <a:pPr lvl="1"/>
            <a:r>
              <a:rPr lang="en-US" dirty="0" smtClean="0"/>
              <a:t>Territorial Integrity</a:t>
            </a:r>
          </a:p>
        </p:txBody>
      </p:sp>
    </p:spTree>
    <p:extLst>
      <p:ext uri="{BB962C8B-B14F-4D97-AF65-F5344CB8AC3E}">
        <p14:creationId xmlns:p14="http://schemas.microsoft.com/office/powerpoint/2010/main" val="1381593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 Form of Government</a:t>
            </a:r>
            <a:endParaRPr lang="en-US" dirty="0"/>
          </a:p>
        </p:txBody>
      </p:sp>
      <p:sp>
        <p:nvSpPr>
          <p:cNvPr id="3" name="Content Placeholder 2"/>
          <p:cNvSpPr>
            <a:spLocks noGrp="1"/>
          </p:cNvSpPr>
          <p:nvPr>
            <p:ph idx="1"/>
          </p:nvPr>
        </p:nvSpPr>
        <p:spPr/>
        <p:txBody>
          <a:bodyPr/>
          <a:lstStyle/>
          <a:p>
            <a:r>
              <a:rPr lang="en-US" dirty="0" smtClean="0"/>
              <a:t>When Congress allows senators and representatives from a state to take their seats in Congress, it is in effect ruling that the state has a republican form of government</a:t>
            </a:r>
          </a:p>
          <a:p>
            <a:pPr marL="0" indent="0">
              <a:buNone/>
            </a:pPr>
            <a:endParaRPr lang="en-US" dirty="0"/>
          </a:p>
        </p:txBody>
      </p:sp>
    </p:spTree>
    <p:extLst>
      <p:ext uri="{BB962C8B-B14F-4D97-AF65-F5344CB8AC3E}">
        <p14:creationId xmlns:p14="http://schemas.microsoft.com/office/powerpoint/2010/main" val="2794519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a:t>
            </a:r>
            <a:endParaRPr lang="en-US" dirty="0"/>
          </a:p>
        </p:txBody>
      </p:sp>
      <p:sp>
        <p:nvSpPr>
          <p:cNvPr id="3" name="Content Placeholder 2"/>
          <p:cNvSpPr>
            <a:spLocks noGrp="1"/>
          </p:cNvSpPr>
          <p:nvPr>
            <p:ph idx="1"/>
          </p:nvPr>
        </p:nvSpPr>
        <p:spPr/>
        <p:txBody>
          <a:bodyPr/>
          <a:lstStyle/>
          <a:p>
            <a:r>
              <a:rPr lang="en-US" dirty="0" smtClean="0"/>
              <a:t>The national government must protect states from invasion and domestic violence.</a:t>
            </a:r>
          </a:p>
          <a:p>
            <a:r>
              <a:rPr lang="en-US" dirty="0" smtClean="0"/>
              <a:t>An attack by a foreign government on o ne state is considered an attack on the United States.</a:t>
            </a:r>
          </a:p>
          <a:p>
            <a:r>
              <a:rPr lang="en-US" dirty="0" smtClean="0"/>
              <a:t>When national laws are violated, federal property is threatened, for federal responsibilities are interfered with</a:t>
            </a:r>
            <a:endParaRPr lang="en-US" dirty="0"/>
          </a:p>
        </p:txBody>
      </p:sp>
    </p:spTree>
    <p:extLst>
      <p:ext uri="{BB962C8B-B14F-4D97-AF65-F5344CB8AC3E}">
        <p14:creationId xmlns:p14="http://schemas.microsoft.com/office/powerpoint/2010/main" val="1746876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Territorial Integrity</a:t>
            </a:r>
            <a:endParaRPr lang="en-US" dirty="0"/>
          </a:p>
        </p:txBody>
      </p:sp>
      <p:sp>
        <p:nvSpPr>
          <p:cNvPr id="3" name="Content Placeholder 2"/>
          <p:cNvSpPr>
            <a:spLocks noGrp="1"/>
          </p:cNvSpPr>
          <p:nvPr>
            <p:ph idx="1"/>
          </p:nvPr>
        </p:nvSpPr>
        <p:spPr/>
        <p:txBody>
          <a:bodyPr/>
          <a:lstStyle/>
          <a:p>
            <a:r>
              <a:rPr lang="en-US" dirty="0" smtClean="0"/>
              <a:t>The National government has the duty to respect the territorial integrity of each state.</a:t>
            </a:r>
          </a:p>
          <a:p>
            <a:r>
              <a:rPr lang="en-US" dirty="0" smtClean="0"/>
              <a:t>The national government cannot use territory that is part of an existing state to create a new state unless the national government has permission from the legislature of the state involved.</a:t>
            </a:r>
          </a:p>
          <a:p>
            <a:pPr marL="0" indent="0">
              <a:buNone/>
            </a:pPr>
            <a:endParaRPr lang="en-US" dirty="0"/>
          </a:p>
        </p:txBody>
      </p:sp>
    </p:spTree>
    <p:extLst>
      <p:ext uri="{BB962C8B-B14F-4D97-AF65-F5344CB8AC3E}">
        <p14:creationId xmlns:p14="http://schemas.microsoft.com/office/powerpoint/2010/main" val="1832798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351"/>
          </a:xfrm>
        </p:spPr>
        <p:txBody>
          <a:bodyPr/>
          <a:lstStyle/>
          <a:p>
            <a:r>
              <a:rPr lang="en-US" dirty="0" smtClean="0"/>
              <a:t>National Powers</a:t>
            </a:r>
            <a:endParaRPr lang="en-US" dirty="0"/>
          </a:p>
        </p:txBody>
      </p:sp>
      <p:sp>
        <p:nvSpPr>
          <p:cNvPr id="3" name="Content Placeholder 2"/>
          <p:cNvSpPr>
            <a:spLocks noGrp="1"/>
          </p:cNvSpPr>
          <p:nvPr>
            <p:ph idx="1"/>
          </p:nvPr>
        </p:nvSpPr>
        <p:spPr>
          <a:xfrm>
            <a:off x="346841" y="1560786"/>
            <a:ext cx="11177752" cy="4855780"/>
          </a:xfrm>
        </p:spPr>
        <p:txBody>
          <a:bodyPr/>
          <a:lstStyle/>
          <a:p>
            <a:r>
              <a:rPr lang="en-US" dirty="0" smtClean="0"/>
              <a:t>The Constitution Grants three types of powers:</a:t>
            </a:r>
          </a:p>
          <a:p>
            <a:pPr lvl="1"/>
            <a:r>
              <a:rPr lang="en-US" dirty="0" smtClean="0"/>
              <a:t>Expressed</a:t>
            </a:r>
          </a:p>
          <a:p>
            <a:pPr lvl="1"/>
            <a:r>
              <a:rPr lang="en-US" dirty="0" smtClean="0"/>
              <a:t>Implied</a:t>
            </a:r>
          </a:p>
          <a:p>
            <a:pPr lvl="1"/>
            <a:r>
              <a:rPr lang="en-US" dirty="0" smtClean="0"/>
              <a:t>Inherent</a:t>
            </a:r>
          </a:p>
          <a:p>
            <a:pPr lvl="1"/>
            <a:endParaRPr lang="en-US" dirty="0"/>
          </a:p>
          <a:p>
            <a:r>
              <a:rPr lang="en-US" dirty="0" smtClean="0"/>
              <a:t>Collectively, these powers are known as Delegated Powers, powers the Constitution grants or delegates to the national government.</a:t>
            </a:r>
            <a:endParaRPr lang="en-US" dirty="0"/>
          </a:p>
        </p:txBody>
      </p:sp>
    </p:spTree>
    <p:extLst>
      <p:ext uri="{BB962C8B-B14F-4D97-AF65-F5344CB8AC3E}">
        <p14:creationId xmlns:p14="http://schemas.microsoft.com/office/powerpoint/2010/main" val="2389847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Expressed Powers </a:t>
            </a:r>
            <a:r>
              <a:rPr lang="en-US" sz="3600" dirty="0" smtClean="0"/>
              <a:t>(Also called Enumerated Powers)</a:t>
            </a:r>
            <a:endParaRPr lang="en-US" sz="3600" dirty="0"/>
          </a:p>
        </p:txBody>
      </p:sp>
      <p:sp>
        <p:nvSpPr>
          <p:cNvPr id="3" name="Content Placeholder 2"/>
          <p:cNvSpPr>
            <a:spLocks noGrp="1"/>
          </p:cNvSpPr>
          <p:nvPr>
            <p:ph idx="1"/>
          </p:nvPr>
        </p:nvSpPr>
        <p:spPr/>
        <p:txBody>
          <a:bodyPr/>
          <a:lstStyle/>
          <a:p>
            <a:r>
              <a:rPr lang="en-US" dirty="0" smtClean="0"/>
              <a:t>Powers directly expressed or stated in the Constitution by the Founders.</a:t>
            </a:r>
          </a:p>
          <a:p>
            <a:r>
              <a:rPr lang="en-US" dirty="0" smtClean="0"/>
              <a:t>Most of the expressed powers are stated in Article I, II, and III</a:t>
            </a:r>
          </a:p>
          <a:p>
            <a:r>
              <a:rPr lang="en-US" dirty="0" smtClean="0"/>
              <a:t>This Constitutional authority includes:</a:t>
            </a:r>
          </a:p>
          <a:p>
            <a:pPr lvl="1"/>
            <a:r>
              <a:rPr lang="en-US" dirty="0" smtClean="0"/>
              <a:t>The power to tax</a:t>
            </a:r>
          </a:p>
          <a:p>
            <a:pPr lvl="1"/>
            <a:r>
              <a:rPr lang="en-US" dirty="0" smtClean="0"/>
              <a:t>To Coin Money</a:t>
            </a:r>
          </a:p>
          <a:p>
            <a:pPr lvl="1"/>
            <a:r>
              <a:rPr lang="en-US" dirty="0" smtClean="0"/>
              <a:t>Provide an Army </a:t>
            </a:r>
            <a:r>
              <a:rPr lang="en-US" dirty="0" smtClean="0"/>
              <a:t>and </a:t>
            </a:r>
            <a:r>
              <a:rPr lang="en-US" dirty="0" smtClean="0"/>
              <a:t>Navy</a:t>
            </a:r>
          </a:p>
          <a:p>
            <a:pPr lvl="1"/>
            <a:r>
              <a:rPr lang="en-US" dirty="0" smtClean="0"/>
              <a:t>Declare War</a:t>
            </a:r>
          </a:p>
          <a:p>
            <a:pPr lvl="1"/>
            <a:r>
              <a:rPr lang="en-US" dirty="0" smtClean="0"/>
              <a:t>Regulate Commerce among states</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4288306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Powers</a:t>
            </a:r>
            <a:endParaRPr lang="en-US" dirty="0"/>
          </a:p>
        </p:txBody>
      </p:sp>
      <p:sp>
        <p:nvSpPr>
          <p:cNvPr id="3" name="Content Placeholder 2"/>
          <p:cNvSpPr>
            <a:spLocks noGrp="1"/>
          </p:cNvSpPr>
          <p:nvPr>
            <p:ph idx="1"/>
          </p:nvPr>
        </p:nvSpPr>
        <p:spPr/>
        <p:txBody>
          <a:bodyPr>
            <a:normAutofit/>
          </a:bodyPr>
          <a:lstStyle/>
          <a:p>
            <a:r>
              <a:rPr lang="en-US" dirty="0" smtClean="0"/>
              <a:t>The authority that the national government requires to carry out the powers that are expressly defined in the Constitution are called </a:t>
            </a:r>
            <a:r>
              <a:rPr lang="en-US" b="1" dirty="0" smtClean="0"/>
              <a:t>Implied Powers</a:t>
            </a:r>
            <a:r>
              <a:rPr lang="en-US" dirty="0" smtClean="0"/>
              <a:t>.</a:t>
            </a:r>
          </a:p>
          <a:p>
            <a:r>
              <a:rPr lang="en-US" dirty="0" smtClean="0"/>
              <a:t>Not specifically stated, Implied powers spring from and depend upon the expressed powers.</a:t>
            </a:r>
          </a:p>
          <a:p>
            <a:r>
              <a:rPr lang="en-US" dirty="0" smtClean="0"/>
              <a:t>For example, the power to draft people into the armed forces is implied by the power given to the government to raise an army and </a:t>
            </a:r>
            <a:r>
              <a:rPr lang="en-US" dirty="0" smtClean="0"/>
              <a:t>navy.</a:t>
            </a:r>
            <a:endParaRPr lang="en-US" dirty="0" smtClean="0"/>
          </a:p>
        </p:txBody>
      </p:sp>
    </p:spTree>
    <p:extLst>
      <p:ext uri="{BB962C8B-B14F-4D97-AF65-F5344CB8AC3E}">
        <p14:creationId xmlns:p14="http://schemas.microsoft.com/office/powerpoint/2010/main" val="173409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Powers (cont.)</a:t>
            </a:r>
            <a:endParaRPr lang="en-US" dirty="0"/>
          </a:p>
        </p:txBody>
      </p:sp>
      <p:sp>
        <p:nvSpPr>
          <p:cNvPr id="3" name="Content Placeholder 2"/>
          <p:cNvSpPr>
            <a:spLocks noGrp="1"/>
          </p:cNvSpPr>
          <p:nvPr>
            <p:ph idx="1"/>
          </p:nvPr>
        </p:nvSpPr>
        <p:spPr/>
        <p:txBody>
          <a:bodyPr/>
          <a:lstStyle/>
          <a:p>
            <a:r>
              <a:rPr lang="en-US" dirty="0" smtClean="0"/>
              <a:t>The basis for implied powers is the necessary and proper clause (Article I, Section 8).</a:t>
            </a:r>
          </a:p>
          <a:p>
            <a:r>
              <a:rPr lang="en-US" dirty="0" smtClean="0"/>
              <a:t>This is often called the “elastic clause” because it allows the powers of Congress to stretch.</a:t>
            </a:r>
          </a:p>
          <a:p>
            <a:r>
              <a:rPr lang="en-US" dirty="0" smtClean="0"/>
              <a:t>It says:</a:t>
            </a:r>
          </a:p>
          <a:p>
            <a:pPr lvl="1"/>
            <a:r>
              <a:rPr lang="en-US" i="1" dirty="0" smtClean="0"/>
              <a:t>“Congress shall  . . . Make all Laws which shall be necessary and proper for carrying into Execution and foregoing Powers, and all other Powers vested by this Constitution in the Government of the United States . . .” </a:t>
            </a:r>
          </a:p>
          <a:p>
            <a:pPr marL="914400" lvl="2" indent="0">
              <a:buNone/>
            </a:pPr>
            <a:r>
              <a:rPr lang="en-US" dirty="0" smtClean="0"/>
              <a:t>Article I, Section 8.</a:t>
            </a:r>
            <a:endParaRPr lang="en-US" i="1" dirty="0" smtClean="0"/>
          </a:p>
          <a:p>
            <a:endParaRPr lang="en-US" dirty="0"/>
          </a:p>
        </p:txBody>
      </p:sp>
    </p:spTree>
    <p:extLst>
      <p:ext uri="{BB962C8B-B14F-4D97-AF65-F5344CB8AC3E}">
        <p14:creationId xmlns:p14="http://schemas.microsoft.com/office/powerpoint/2010/main" val="9275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Powers (cont.)</a:t>
            </a:r>
            <a:endParaRPr lang="en-US" dirty="0"/>
          </a:p>
        </p:txBody>
      </p:sp>
      <p:sp>
        <p:nvSpPr>
          <p:cNvPr id="3" name="Content Placeholder 2"/>
          <p:cNvSpPr>
            <a:spLocks noGrp="1"/>
          </p:cNvSpPr>
          <p:nvPr>
            <p:ph idx="1"/>
          </p:nvPr>
        </p:nvSpPr>
        <p:spPr/>
        <p:txBody>
          <a:bodyPr/>
          <a:lstStyle/>
          <a:p>
            <a:r>
              <a:rPr lang="en-US" dirty="0" smtClean="0"/>
              <a:t>Implied powers have helped the national government strengthen and expand its authority to meet many problems the Founders did not foresee.</a:t>
            </a:r>
          </a:p>
          <a:p>
            <a:r>
              <a:rPr lang="en-US" dirty="0" smtClean="0"/>
              <a:t>Thus, Congress has used the implied powers to regulate nuclear power plants and to develop the space program.</a:t>
            </a:r>
            <a:endParaRPr lang="en-US" dirty="0"/>
          </a:p>
        </p:txBody>
      </p:sp>
    </p:spTree>
    <p:extLst>
      <p:ext uri="{BB962C8B-B14F-4D97-AF65-F5344CB8AC3E}">
        <p14:creationId xmlns:p14="http://schemas.microsoft.com/office/powerpoint/2010/main" val="1450716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Inherent Powers</a:t>
            </a:r>
            <a:endParaRPr lang="en-US" dirty="0"/>
          </a:p>
        </p:txBody>
      </p:sp>
      <p:sp>
        <p:nvSpPr>
          <p:cNvPr id="3" name="Content Placeholder 2"/>
          <p:cNvSpPr>
            <a:spLocks noGrp="1"/>
          </p:cNvSpPr>
          <p:nvPr>
            <p:ph idx="1"/>
          </p:nvPr>
        </p:nvSpPr>
        <p:spPr/>
        <p:txBody>
          <a:bodyPr/>
          <a:lstStyle/>
          <a:p>
            <a:r>
              <a:rPr lang="en-US" dirty="0"/>
              <a:t>inherent </a:t>
            </a:r>
            <a:r>
              <a:rPr lang="en-US" dirty="0" smtClean="0"/>
              <a:t>powers are the </a:t>
            </a:r>
            <a:r>
              <a:rPr lang="en-US" dirty="0" smtClean="0"/>
              <a:t>powers </a:t>
            </a:r>
            <a:r>
              <a:rPr lang="en-US" dirty="0" smtClean="0"/>
              <a:t>that the national government may exercise simply because it is a </a:t>
            </a:r>
            <a:r>
              <a:rPr lang="en-US" dirty="0" smtClean="0"/>
              <a:t>government.</a:t>
            </a:r>
          </a:p>
          <a:p>
            <a:r>
              <a:rPr lang="en-US" dirty="0" smtClean="0"/>
              <a:t>For </a:t>
            </a:r>
            <a:r>
              <a:rPr lang="en-US" dirty="0" smtClean="0"/>
              <a:t>example, the national government must control immigration and establish diplomatic relations with other countries, even though these </a:t>
            </a:r>
            <a:r>
              <a:rPr lang="en-US" dirty="0" smtClean="0"/>
              <a:t>powers are not spelled out in the Constitution.</a:t>
            </a:r>
            <a:endParaRPr lang="en-US" dirty="0"/>
          </a:p>
        </p:txBody>
      </p:sp>
    </p:spTree>
    <p:extLst>
      <p:ext uri="{BB962C8B-B14F-4D97-AF65-F5344CB8AC3E}">
        <p14:creationId xmlns:p14="http://schemas.microsoft.com/office/powerpoint/2010/main" val="3530466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1882"/>
          </a:xfrm>
        </p:spPr>
        <p:txBody>
          <a:bodyPr/>
          <a:lstStyle/>
          <a:p>
            <a:r>
              <a:rPr lang="en-US" dirty="0" smtClean="0"/>
              <a:t>The States and the Nation</a:t>
            </a:r>
            <a:endParaRPr lang="en-US" dirty="0"/>
          </a:p>
        </p:txBody>
      </p:sp>
      <p:sp>
        <p:nvSpPr>
          <p:cNvPr id="3" name="Content Placeholder 2"/>
          <p:cNvSpPr>
            <a:spLocks noGrp="1"/>
          </p:cNvSpPr>
          <p:nvPr>
            <p:ph idx="1"/>
          </p:nvPr>
        </p:nvSpPr>
        <p:spPr>
          <a:xfrm>
            <a:off x="520261" y="1466192"/>
            <a:ext cx="11004331" cy="5060731"/>
          </a:xfrm>
        </p:spPr>
        <p:txBody>
          <a:bodyPr/>
          <a:lstStyle/>
          <a:p>
            <a:r>
              <a:rPr lang="en-US" dirty="0" smtClean="0"/>
              <a:t>Reserved Powers - The  Constitution </a:t>
            </a:r>
            <a:r>
              <a:rPr lang="en-US" i="1" dirty="0" smtClean="0"/>
              <a:t>reserves</a:t>
            </a:r>
            <a:r>
              <a:rPr lang="en-US" dirty="0" smtClean="0"/>
              <a:t> certain powers strictly to the states.</a:t>
            </a:r>
          </a:p>
          <a:p>
            <a:r>
              <a:rPr lang="en-US" dirty="0" smtClean="0"/>
              <a:t>These powers are not specifically listed in the Constitution.</a:t>
            </a:r>
          </a:p>
          <a:p>
            <a:r>
              <a:rPr lang="en-US" dirty="0" smtClean="0"/>
              <a:t>These powers grant to t he states those powers “not delegated to the United States by the Constitution, nor prohibited by it to the states.”</a:t>
            </a:r>
          </a:p>
          <a:p>
            <a:r>
              <a:rPr lang="en-US" dirty="0" smtClean="0"/>
              <a:t>States have authority over matters not found in the Constitution, such as the regulation of public school systems. </a:t>
            </a:r>
          </a:p>
          <a:p>
            <a:pPr marL="457200" lvl="1" indent="0">
              <a:buNone/>
            </a:pPr>
            <a:endParaRPr lang="en-US" dirty="0" smtClean="0"/>
          </a:p>
        </p:txBody>
      </p:sp>
    </p:spTree>
    <p:extLst>
      <p:ext uri="{BB962C8B-B14F-4D97-AF65-F5344CB8AC3E}">
        <p14:creationId xmlns:p14="http://schemas.microsoft.com/office/powerpoint/2010/main" val="302074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Reserved Powers:</a:t>
            </a:r>
            <a:endParaRPr lang="en-US" dirty="0"/>
          </a:p>
        </p:txBody>
      </p:sp>
      <p:sp>
        <p:nvSpPr>
          <p:cNvPr id="3" name="Content Placeholder 2"/>
          <p:cNvSpPr>
            <a:spLocks noGrp="1"/>
          </p:cNvSpPr>
          <p:nvPr>
            <p:ph idx="1"/>
          </p:nvPr>
        </p:nvSpPr>
        <p:spPr/>
        <p:txBody>
          <a:bodyPr/>
          <a:lstStyle/>
          <a:p>
            <a:r>
              <a:rPr lang="en-US" dirty="0" smtClean="0"/>
              <a:t>Regulate intrastate commerce</a:t>
            </a:r>
          </a:p>
          <a:p>
            <a:r>
              <a:rPr lang="en-US" dirty="0" smtClean="0"/>
              <a:t>Establish local government systems</a:t>
            </a:r>
          </a:p>
          <a:p>
            <a:r>
              <a:rPr lang="en-US" dirty="0" smtClean="0"/>
              <a:t>Administer elections</a:t>
            </a:r>
          </a:p>
          <a:p>
            <a:r>
              <a:rPr lang="en-US" dirty="0" smtClean="0"/>
              <a:t>Protect the public’s health and welfare</a:t>
            </a:r>
            <a:endParaRPr lang="en-US" dirty="0"/>
          </a:p>
        </p:txBody>
      </p:sp>
    </p:spTree>
    <p:extLst>
      <p:ext uri="{BB962C8B-B14F-4D97-AF65-F5344CB8AC3E}">
        <p14:creationId xmlns:p14="http://schemas.microsoft.com/office/powerpoint/2010/main" val="1639133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953</Words>
  <Application>Microsoft Office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Federalism</vt:lpstr>
      <vt:lpstr>National Powers</vt:lpstr>
      <vt:lpstr>Expressed Powers (Also called Enumerated Powers)</vt:lpstr>
      <vt:lpstr>Implied Powers</vt:lpstr>
      <vt:lpstr>Implied Powers (cont.)</vt:lpstr>
      <vt:lpstr>Implied Powers (cont.)</vt:lpstr>
      <vt:lpstr>Inherent Powers</vt:lpstr>
      <vt:lpstr>The States and the Nation</vt:lpstr>
      <vt:lpstr>Examples of Reserved Powers:</vt:lpstr>
      <vt:lpstr>The Supremacy Clause</vt:lpstr>
      <vt:lpstr>The Supremacy Clause</vt:lpstr>
      <vt:lpstr>Concurrent Powers</vt:lpstr>
      <vt:lpstr>Denied Powers</vt:lpstr>
      <vt:lpstr>Denied Powers</vt:lpstr>
      <vt:lpstr>Guarantees to the States</vt:lpstr>
      <vt:lpstr>Republican Form of Government</vt:lpstr>
      <vt:lpstr>Protection</vt:lpstr>
      <vt:lpstr>Territorial Integrity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dc:title>
  <dc:creator>Cheryl Whigham</dc:creator>
  <cp:lastModifiedBy>Cheryl Whigham</cp:lastModifiedBy>
  <cp:revision>11</cp:revision>
  <dcterms:created xsi:type="dcterms:W3CDTF">2016-08-29T13:09:53Z</dcterms:created>
  <dcterms:modified xsi:type="dcterms:W3CDTF">2016-08-30T13:27:57Z</dcterms:modified>
</cp:coreProperties>
</file>