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60" r:id="rId2"/>
    <p:sldId id="361" r:id="rId3"/>
    <p:sldId id="385" r:id="rId4"/>
    <p:sldId id="363" r:id="rId5"/>
    <p:sldId id="364" r:id="rId6"/>
    <p:sldId id="365" r:id="rId7"/>
    <p:sldId id="391" r:id="rId8"/>
    <p:sldId id="370" r:id="rId9"/>
    <p:sldId id="368" r:id="rId10"/>
    <p:sldId id="366" r:id="rId11"/>
    <p:sldId id="387" r:id="rId12"/>
    <p:sldId id="388" r:id="rId13"/>
    <p:sldId id="392" r:id="rId14"/>
    <p:sldId id="367" r:id="rId15"/>
    <p:sldId id="382" r:id="rId16"/>
    <p:sldId id="369" r:id="rId17"/>
    <p:sldId id="373" r:id="rId18"/>
    <p:sldId id="374" r:id="rId19"/>
    <p:sldId id="375" r:id="rId20"/>
    <p:sldId id="389" r:id="rId21"/>
    <p:sldId id="380" r:id="rId22"/>
    <p:sldId id="390" r:id="rId23"/>
    <p:sldId id="386" r:id="rId24"/>
    <p:sldId id="381" r:id="rId25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59052" autoAdjust="0"/>
  </p:normalViewPr>
  <p:slideViewPr>
    <p:cSldViewPr snapToObjects="1">
      <p:cViewPr varScale="1">
        <p:scale>
          <a:sx n="44" d="100"/>
          <a:sy n="44" d="100"/>
        </p:scale>
        <p:origin x="127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2016" y="-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Personal</a:t>
            </a:r>
            <a:r>
              <a:rPr lang="en-US" baseline="0"/>
              <a:t> Saving Rate</a:t>
            </a:r>
          </a:p>
          <a:p>
            <a:pPr>
              <a:defRPr/>
            </a:pPr>
            <a:r>
              <a:rPr lang="en-US" sz="1200" baseline="0"/>
              <a:t>(as percentage of disposable income)</a:t>
            </a:r>
            <a:endParaRPr lang="en-US" sz="12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chemeClr val="bg1">
                <a:lumMod val="85000"/>
              </a:schemeClr>
            </a:solidFill>
          </c:spPr>
          <c:invertIfNegative val="0"/>
          <c:cat>
            <c:numRef>
              <c:f>Sheet1!$B$6:$B$605</c:f>
              <c:numCache>
                <c:formatCode>m/d/yyyy</c:formatCode>
                <c:ptCount val="600"/>
                <c:pt idx="0">
                  <c:v>21916</c:v>
                </c:pt>
                <c:pt idx="1">
                  <c:v>21947</c:v>
                </c:pt>
                <c:pt idx="2">
                  <c:v>21976</c:v>
                </c:pt>
                <c:pt idx="3">
                  <c:v>22007</c:v>
                </c:pt>
                <c:pt idx="4">
                  <c:v>22037</c:v>
                </c:pt>
                <c:pt idx="5">
                  <c:v>22068</c:v>
                </c:pt>
                <c:pt idx="6">
                  <c:v>22098</c:v>
                </c:pt>
                <c:pt idx="7">
                  <c:v>22129</c:v>
                </c:pt>
                <c:pt idx="8">
                  <c:v>22160</c:v>
                </c:pt>
                <c:pt idx="9">
                  <c:v>22190</c:v>
                </c:pt>
                <c:pt idx="10">
                  <c:v>22221</c:v>
                </c:pt>
                <c:pt idx="11">
                  <c:v>22251</c:v>
                </c:pt>
                <c:pt idx="12">
                  <c:v>22282</c:v>
                </c:pt>
                <c:pt idx="13">
                  <c:v>22313</c:v>
                </c:pt>
                <c:pt idx="14">
                  <c:v>22341</c:v>
                </c:pt>
                <c:pt idx="15">
                  <c:v>22372</c:v>
                </c:pt>
                <c:pt idx="16">
                  <c:v>22402</c:v>
                </c:pt>
                <c:pt idx="17">
                  <c:v>22433</c:v>
                </c:pt>
                <c:pt idx="18">
                  <c:v>22463</c:v>
                </c:pt>
                <c:pt idx="19">
                  <c:v>22494</c:v>
                </c:pt>
                <c:pt idx="20">
                  <c:v>22525</c:v>
                </c:pt>
                <c:pt idx="21">
                  <c:v>22555</c:v>
                </c:pt>
                <c:pt idx="22">
                  <c:v>22586</c:v>
                </c:pt>
                <c:pt idx="23">
                  <c:v>22616</c:v>
                </c:pt>
                <c:pt idx="24">
                  <c:v>22647</c:v>
                </c:pt>
                <c:pt idx="25">
                  <c:v>22678</c:v>
                </c:pt>
                <c:pt idx="26">
                  <c:v>22706</c:v>
                </c:pt>
                <c:pt idx="27">
                  <c:v>22737</c:v>
                </c:pt>
                <c:pt idx="28">
                  <c:v>22767</c:v>
                </c:pt>
                <c:pt idx="29">
                  <c:v>22798</c:v>
                </c:pt>
                <c:pt idx="30">
                  <c:v>22828</c:v>
                </c:pt>
                <c:pt idx="31">
                  <c:v>22859</c:v>
                </c:pt>
                <c:pt idx="32">
                  <c:v>22890</c:v>
                </c:pt>
                <c:pt idx="33">
                  <c:v>22920</c:v>
                </c:pt>
                <c:pt idx="34">
                  <c:v>22951</c:v>
                </c:pt>
                <c:pt idx="35">
                  <c:v>22981</c:v>
                </c:pt>
                <c:pt idx="36">
                  <c:v>23012</c:v>
                </c:pt>
                <c:pt idx="37">
                  <c:v>23043</c:v>
                </c:pt>
                <c:pt idx="38">
                  <c:v>23071</c:v>
                </c:pt>
                <c:pt idx="39">
                  <c:v>23102</c:v>
                </c:pt>
                <c:pt idx="40">
                  <c:v>23132</c:v>
                </c:pt>
                <c:pt idx="41">
                  <c:v>23163</c:v>
                </c:pt>
                <c:pt idx="42">
                  <c:v>23193</c:v>
                </c:pt>
                <c:pt idx="43">
                  <c:v>23224</c:v>
                </c:pt>
                <c:pt idx="44">
                  <c:v>23255</c:v>
                </c:pt>
                <c:pt idx="45">
                  <c:v>23285</c:v>
                </c:pt>
                <c:pt idx="46">
                  <c:v>23316</c:v>
                </c:pt>
                <c:pt idx="47">
                  <c:v>23346</c:v>
                </c:pt>
                <c:pt idx="48">
                  <c:v>23377</c:v>
                </c:pt>
                <c:pt idx="49">
                  <c:v>23408</c:v>
                </c:pt>
                <c:pt idx="50">
                  <c:v>23437</c:v>
                </c:pt>
                <c:pt idx="51">
                  <c:v>23468</c:v>
                </c:pt>
                <c:pt idx="52">
                  <c:v>23498</c:v>
                </c:pt>
                <c:pt idx="53">
                  <c:v>23529</c:v>
                </c:pt>
                <c:pt idx="54">
                  <c:v>23559</c:v>
                </c:pt>
                <c:pt idx="55">
                  <c:v>23590</c:v>
                </c:pt>
                <c:pt idx="56">
                  <c:v>23621</c:v>
                </c:pt>
                <c:pt idx="57">
                  <c:v>23651</c:v>
                </c:pt>
                <c:pt idx="58">
                  <c:v>23682</c:v>
                </c:pt>
                <c:pt idx="59">
                  <c:v>23712</c:v>
                </c:pt>
                <c:pt idx="60">
                  <c:v>23743</c:v>
                </c:pt>
                <c:pt idx="61">
                  <c:v>23774</c:v>
                </c:pt>
                <c:pt idx="62">
                  <c:v>23802</c:v>
                </c:pt>
                <c:pt idx="63">
                  <c:v>23833</c:v>
                </c:pt>
                <c:pt idx="64">
                  <c:v>23863</c:v>
                </c:pt>
                <c:pt idx="65">
                  <c:v>23894</c:v>
                </c:pt>
                <c:pt idx="66">
                  <c:v>23924</c:v>
                </c:pt>
                <c:pt idx="67">
                  <c:v>23955</c:v>
                </c:pt>
                <c:pt idx="68">
                  <c:v>23986</c:v>
                </c:pt>
                <c:pt idx="69">
                  <c:v>24016</c:v>
                </c:pt>
                <c:pt idx="70">
                  <c:v>24047</c:v>
                </c:pt>
                <c:pt idx="71">
                  <c:v>24077</c:v>
                </c:pt>
                <c:pt idx="72">
                  <c:v>24108</c:v>
                </c:pt>
                <c:pt idx="73">
                  <c:v>24139</c:v>
                </c:pt>
                <c:pt idx="74">
                  <c:v>24167</c:v>
                </c:pt>
                <c:pt idx="75">
                  <c:v>24198</c:v>
                </c:pt>
                <c:pt idx="76">
                  <c:v>24228</c:v>
                </c:pt>
                <c:pt idx="77">
                  <c:v>24259</c:v>
                </c:pt>
                <c:pt idx="78">
                  <c:v>24289</c:v>
                </c:pt>
                <c:pt idx="79">
                  <c:v>24320</c:v>
                </c:pt>
                <c:pt idx="80">
                  <c:v>24351</c:v>
                </c:pt>
                <c:pt idx="81">
                  <c:v>24381</c:v>
                </c:pt>
                <c:pt idx="82">
                  <c:v>24412</c:v>
                </c:pt>
                <c:pt idx="83">
                  <c:v>24442</c:v>
                </c:pt>
                <c:pt idx="84">
                  <c:v>24473</c:v>
                </c:pt>
                <c:pt idx="85">
                  <c:v>24504</c:v>
                </c:pt>
                <c:pt idx="86">
                  <c:v>24532</c:v>
                </c:pt>
                <c:pt idx="87">
                  <c:v>24563</c:v>
                </c:pt>
                <c:pt idx="88">
                  <c:v>24593</c:v>
                </c:pt>
                <c:pt idx="89">
                  <c:v>24624</c:v>
                </c:pt>
                <c:pt idx="90">
                  <c:v>24654</c:v>
                </c:pt>
                <c:pt idx="91">
                  <c:v>24685</c:v>
                </c:pt>
                <c:pt idx="92">
                  <c:v>24716</c:v>
                </c:pt>
                <c:pt idx="93">
                  <c:v>24746</c:v>
                </c:pt>
                <c:pt idx="94">
                  <c:v>24777</c:v>
                </c:pt>
                <c:pt idx="95">
                  <c:v>24807</c:v>
                </c:pt>
                <c:pt idx="96">
                  <c:v>24838</c:v>
                </c:pt>
                <c:pt idx="97">
                  <c:v>24869</c:v>
                </c:pt>
                <c:pt idx="98">
                  <c:v>24898</c:v>
                </c:pt>
                <c:pt idx="99">
                  <c:v>24929</c:v>
                </c:pt>
                <c:pt idx="100">
                  <c:v>24959</c:v>
                </c:pt>
                <c:pt idx="101">
                  <c:v>24990</c:v>
                </c:pt>
                <c:pt idx="102">
                  <c:v>25020</c:v>
                </c:pt>
                <c:pt idx="103">
                  <c:v>25051</c:v>
                </c:pt>
                <c:pt idx="104">
                  <c:v>25082</c:v>
                </c:pt>
                <c:pt idx="105">
                  <c:v>25112</c:v>
                </c:pt>
                <c:pt idx="106">
                  <c:v>25143</c:v>
                </c:pt>
                <c:pt idx="107">
                  <c:v>25173</c:v>
                </c:pt>
                <c:pt idx="108">
                  <c:v>25204</c:v>
                </c:pt>
                <c:pt idx="109">
                  <c:v>25235</c:v>
                </c:pt>
                <c:pt idx="110">
                  <c:v>25263</c:v>
                </c:pt>
                <c:pt idx="111">
                  <c:v>25294</c:v>
                </c:pt>
                <c:pt idx="112">
                  <c:v>25324</c:v>
                </c:pt>
                <c:pt idx="113">
                  <c:v>25355</c:v>
                </c:pt>
                <c:pt idx="114">
                  <c:v>25385</c:v>
                </c:pt>
                <c:pt idx="115">
                  <c:v>25416</c:v>
                </c:pt>
                <c:pt idx="116">
                  <c:v>25447</c:v>
                </c:pt>
                <c:pt idx="117">
                  <c:v>25477</c:v>
                </c:pt>
                <c:pt idx="118">
                  <c:v>25508</c:v>
                </c:pt>
                <c:pt idx="119">
                  <c:v>25538</c:v>
                </c:pt>
                <c:pt idx="120">
                  <c:v>25569</c:v>
                </c:pt>
                <c:pt idx="121">
                  <c:v>25600</c:v>
                </c:pt>
                <c:pt idx="122">
                  <c:v>25628</c:v>
                </c:pt>
                <c:pt idx="123">
                  <c:v>25659</c:v>
                </c:pt>
                <c:pt idx="124">
                  <c:v>25689</c:v>
                </c:pt>
                <c:pt idx="125">
                  <c:v>25720</c:v>
                </c:pt>
                <c:pt idx="126">
                  <c:v>25750</c:v>
                </c:pt>
                <c:pt idx="127">
                  <c:v>25781</c:v>
                </c:pt>
                <c:pt idx="128">
                  <c:v>25812</c:v>
                </c:pt>
                <c:pt idx="129">
                  <c:v>25842</c:v>
                </c:pt>
                <c:pt idx="130">
                  <c:v>25873</c:v>
                </c:pt>
                <c:pt idx="131">
                  <c:v>25903</c:v>
                </c:pt>
                <c:pt idx="132">
                  <c:v>25934</c:v>
                </c:pt>
                <c:pt idx="133">
                  <c:v>25965</c:v>
                </c:pt>
                <c:pt idx="134">
                  <c:v>25993</c:v>
                </c:pt>
                <c:pt idx="135">
                  <c:v>26024</c:v>
                </c:pt>
                <c:pt idx="136">
                  <c:v>26054</c:v>
                </c:pt>
                <c:pt idx="137">
                  <c:v>26085</c:v>
                </c:pt>
                <c:pt idx="138">
                  <c:v>26115</c:v>
                </c:pt>
                <c:pt idx="139">
                  <c:v>26146</c:v>
                </c:pt>
                <c:pt idx="140">
                  <c:v>26177</c:v>
                </c:pt>
                <c:pt idx="141">
                  <c:v>26207</c:v>
                </c:pt>
                <c:pt idx="142">
                  <c:v>26238</c:v>
                </c:pt>
                <c:pt idx="143">
                  <c:v>26268</c:v>
                </c:pt>
                <c:pt idx="144">
                  <c:v>26299</c:v>
                </c:pt>
                <c:pt idx="145">
                  <c:v>26330</c:v>
                </c:pt>
                <c:pt idx="146">
                  <c:v>26359</c:v>
                </c:pt>
                <c:pt idx="147">
                  <c:v>26390</c:v>
                </c:pt>
                <c:pt idx="148">
                  <c:v>26420</c:v>
                </c:pt>
                <c:pt idx="149">
                  <c:v>26451</c:v>
                </c:pt>
                <c:pt idx="150">
                  <c:v>26481</c:v>
                </c:pt>
                <c:pt idx="151">
                  <c:v>26512</c:v>
                </c:pt>
                <c:pt idx="152">
                  <c:v>26543</c:v>
                </c:pt>
                <c:pt idx="153">
                  <c:v>26573</c:v>
                </c:pt>
                <c:pt idx="154">
                  <c:v>26604</c:v>
                </c:pt>
                <c:pt idx="155">
                  <c:v>26634</c:v>
                </c:pt>
                <c:pt idx="156">
                  <c:v>26665</c:v>
                </c:pt>
                <c:pt idx="157">
                  <c:v>26696</c:v>
                </c:pt>
                <c:pt idx="158">
                  <c:v>26724</c:v>
                </c:pt>
                <c:pt idx="159">
                  <c:v>26755</c:v>
                </c:pt>
                <c:pt idx="160">
                  <c:v>26785</c:v>
                </c:pt>
                <c:pt idx="161">
                  <c:v>26816</c:v>
                </c:pt>
                <c:pt idx="162">
                  <c:v>26846</c:v>
                </c:pt>
                <c:pt idx="163">
                  <c:v>26877</c:v>
                </c:pt>
                <c:pt idx="164">
                  <c:v>26908</c:v>
                </c:pt>
                <c:pt idx="165">
                  <c:v>26938</c:v>
                </c:pt>
                <c:pt idx="166">
                  <c:v>26969</c:v>
                </c:pt>
                <c:pt idx="167">
                  <c:v>26999</c:v>
                </c:pt>
                <c:pt idx="168">
                  <c:v>27030</c:v>
                </c:pt>
                <c:pt idx="169">
                  <c:v>27061</c:v>
                </c:pt>
                <c:pt idx="170">
                  <c:v>27089</c:v>
                </c:pt>
                <c:pt idx="171">
                  <c:v>27120</c:v>
                </c:pt>
                <c:pt idx="172">
                  <c:v>27150</c:v>
                </c:pt>
                <c:pt idx="173">
                  <c:v>27181</c:v>
                </c:pt>
                <c:pt idx="174">
                  <c:v>27211</c:v>
                </c:pt>
                <c:pt idx="175">
                  <c:v>27242</c:v>
                </c:pt>
                <c:pt idx="176">
                  <c:v>27273</c:v>
                </c:pt>
                <c:pt idx="177">
                  <c:v>27303</c:v>
                </c:pt>
                <c:pt idx="178">
                  <c:v>27334</c:v>
                </c:pt>
                <c:pt idx="179">
                  <c:v>27364</c:v>
                </c:pt>
                <c:pt idx="180">
                  <c:v>27395</c:v>
                </c:pt>
                <c:pt idx="181">
                  <c:v>27426</c:v>
                </c:pt>
                <c:pt idx="182">
                  <c:v>27454</c:v>
                </c:pt>
                <c:pt idx="183">
                  <c:v>27485</c:v>
                </c:pt>
                <c:pt idx="184">
                  <c:v>27515</c:v>
                </c:pt>
                <c:pt idx="185">
                  <c:v>27546</c:v>
                </c:pt>
                <c:pt idx="186">
                  <c:v>27576</c:v>
                </c:pt>
                <c:pt idx="187">
                  <c:v>27607</c:v>
                </c:pt>
                <c:pt idx="188">
                  <c:v>27638</c:v>
                </c:pt>
                <c:pt idx="189">
                  <c:v>27668</c:v>
                </c:pt>
                <c:pt idx="190">
                  <c:v>27699</c:v>
                </c:pt>
                <c:pt idx="191">
                  <c:v>27729</c:v>
                </c:pt>
                <c:pt idx="192">
                  <c:v>27760</c:v>
                </c:pt>
                <c:pt idx="193">
                  <c:v>27791</c:v>
                </c:pt>
                <c:pt idx="194">
                  <c:v>27820</c:v>
                </c:pt>
                <c:pt idx="195">
                  <c:v>27851</c:v>
                </c:pt>
                <c:pt idx="196">
                  <c:v>27881</c:v>
                </c:pt>
                <c:pt idx="197">
                  <c:v>27912</c:v>
                </c:pt>
                <c:pt idx="198">
                  <c:v>27942</c:v>
                </c:pt>
                <c:pt idx="199">
                  <c:v>27973</c:v>
                </c:pt>
                <c:pt idx="200">
                  <c:v>28004</c:v>
                </c:pt>
                <c:pt idx="201">
                  <c:v>28034</c:v>
                </c:pt>
                <c:pt idx="202">
                  <c:v>28065</c:v>
                </c:pt>
                <c:pt idx="203">
                  <c:v>28095</c:v>
                </c:pt>
                <c:pt idx="204">
                  <c:v>28126</c:v>
                </c:pt>
                <c:pt idx="205">
                  <c:v>28157</c:v>
                </c:pt>
                <c:pt idx="206">
                  <c:v>28185</c:v>
                </c:pt>
                <c:pt idx="207">
                  <c:v>28216</c:v>
                </c:pt>
                <c:pt idx="208">
                  <c:v>28246</c:v>
                </c:pt>
                <c:pt idx="209">
                  <c:v>28277</c:v>
                </c:pt>
                <c:pt idx="210">
                  <c:v>28307</c:v>
                </c:pt>
                <c:pt idx="211">
                  <c:v>28338</c:v>
                </c:pt>
                <c:pt idx="212">
                  <c:v>28369</c:v>
                </c:pt>
                <c:pt idx="213">
                  <c:v>28399</c:v>
                </c:pt>
                <c:pt idx="214">
                  <c:v>28430</c:v>
                </c:pt>
                <c:pt idx="215">
                  <c:v>28460</c:v>
                </c:pt>
                <c:pt idx="216">
                  <c:v>28491</c:v>
                </c:pt>
                <c:pt idx="217">
                  <c:v>28522</c:v>
                </c:pt>
                <c:pt idx="218">
                  <c:v>28550</c:v>
                </c:pt>
                <c:pt idx="219">
                  <c:v>28581</c:v>
                </c:pt>
                <c:pt idx="220">
                  <c:v>28611</c:v>
                </c:pt>
                <c:pt idx="221">
                  <c:v>28642</c:v>
                </c:pt>
                <c:pt idx="222">
                  <c:v>28672</c:v>
                </c:pt>
                <c:pt idx="223">
                  <c:v>28703</c:v>
                </c:pt>
                <c:pt idx="224">
                  <c:v>28734</c:v>
                </c:pt>
                <c:pt idx="225">
                  <c:v>28764</c:v>
                </c:pt>
                <c:pt idx="226">
                  <c:v>28795</c:v>
                </c:pt>
                <c:pt idx="227">
                  <c:v>28825</c:v>
                </c:pt>
                <c:pt idx="228">
                  <c:v>28856</c:v>
                </c:pt>
                <c:pt idx="229">
                  <c:v>28887</c:v>
                </c:pt>
                <c:pt idx="230">
                  <c:v>28915</c:v>
                </c:pt>
                <c:pt idx="231">
                  <c:v>28946</c:v>
                </c:pt>
                <c:pt idx="232">
                  <c:v>28976</c:v>
                </c:pt>
                <c:pt idx="233">
                  <c:v>29007</c:v>
                </c:pt>
                <c:pt idx="234">
                  <c:v>29037</c:v>
                </c:pt>
                <c:pt idx="235">
                  <c:v>29068</c:v>
                </c:pt>
                <c:pt idx="236">
                  <c:v>29099</c:v>
                </c:pt>
                <c:pt idx="237">
                  <c:v>29129</c:v>
                </c:pt>
                <c:pt idx="238">
                  <c:v>29160</c:v>
                </c:pt>
                <c:pt idx="239">
                  <c:v>29190</c:v>
                </c:pt>
                <c:pt idx="240">
                  <c:v>29221</c:v>
                </c:pt>
                <c:pt idx="241">
                  <c:v>29252</c:v>
                </c:pt>
                <c:pt idx="242">
                  <c:v>29281</c:v>
                </c:pt>
                <c:pt idx="243">
                  <c:v>29312</c:v>
                </c:pt>
                <c:pt idx="244">
                  <c:v>29342</c:v>
                </c:pt>
                <c:pt idx="245">
                  <c:v>29373</c:v>
                </c:pt>
                <c:pt idx="246">
                  <c:v>29403</c:v>
                </c:pt>
                <c:pt idx="247">
                  <c:v>29434</c:v>
                </c:pt>
                <c:pt idx="248">
                  <c:v>29465</c:v>
                </c:pt>
                <c:pt idx="249">
                  <c:v>29495</c:v>
                </c:pt>
                <c:pt idx="250">
                  <c:v>29526</c:v>
                </c:pt>
                <c:pt idx="251">
                  <c:v>29556</c:v>
                </c:pt>
                <c:pt idx="252">
                  <c:v>29587</c:v>
                </c:pt>
                <c:pt idx="253">
                  <c:v>29618</c:v>
                </c:pt>
                <c:pt idx="254">
                  <c:v>29646</c:v>
                </c:pt>
                <c:pt idx="255">
                  <c:v>29677</c:v>
                </c:pt>
                <c:pt idx="256">
                  <c:v>29707</c:v>
                </c:pt>
                <c:pt idx="257">
                  <c:v>29738</c:v>
                </c:pt>
                <c:pt idx="258">
                  <c:v>29768</c:v>
                </c:pt>
                <c:pt idx="259">
                  <c:v>29799</c:v>
                </c:pt>
                <c:pt idx="260">
                  <c:v>29830</c:v>
                </c:pt>
                <c:pt idx="261">
                  <c:v>29860</c:v>
                </c:pt>
                <c:pt idx="262">
                  <c:v>29891</c:v>
                </c:pt>
                <c:pt idx="263">
                  <c:v>29921</c:v>
                </c:pt>
                <c:pt idx="264">
                  <c:v>29952</c:v>
                </c:pt>
                <c:pt idx="265">
                  <c:v>29983</c:v>
                </c:pt>
                <c:pt idx="266">
                  <c:v>30011</c:v>
                </c:pt>
                <c:pt idx="267">
                  <c:v>30042</c:v>
                </c:pt>
                <c:pt idx="268">
                  <c:v>30072</c:v>
                </c:pt>
                <c:pt idx="269">
                  <c:v>30103</c:v>
                </c:pt>
                <c:pt idx="270">
                  <c:v>30133</c:v>
                </c:pt>
                <c:pt idx="271">
                  <c:v>30164</c:v>
                </c:pt>
                <c:pt idx="272">
                  <c:v>30195</c:v>
                </c:pt>
                <c:pt idx="273">
                  <c:v>30225</c:v>
                </c:pt>
                <c:pt idx="274">
                  <c:v>30256</c:v>
                </c:pt>
                <c:pt idx="275">
                  <c:v>30286</c:v>
                </c:pt>
                <c:pt idx="276">
                  <c:v>30317</c:v>
                </c:pt>
                <c:pt idx="277">
                  <c:v>30348</c:v>
                </c:pt>
                <c:pt idx="278">
                  <c:v>30376</c:v>
                </c:pt>
                <c:pt idx="279">
                  <c:v>30407</c:v>
                </c:pt>
                <c:pt idx="280">
                  <c:v>30437</c:v>
                </c:pt>
                <c:pt idx="281">
                  <c:v>30468</c:v>
                </c:pt>
                <c:pt idx="282">
                  <c:v>30498</c:v>
                </c:pt>
                <c:pt idx="283">
                  <c:v>30529</c:v>
                </c:pt>
                <c:pt idx="284">
                  <c:v>30560</c:v>
                </c:pt>
                <c:pt idx="285">
                  <c:v>30590</c:v>
                </c:pt>
                <c:pt idx="286">
                  <c:v>30621</c:v>
                </c:pt>
                <c:pt idx="287">
                  <c:v>30651</c:v>
                </c:pt>
                <c:pt idx="288">
                  <c:v>30682</c:v>
                </c:pt>
                <c:pt idx="289">
                  <c:v>30713</c:v>
                </c:pt>
                <c:pt idx="290">
                  <c:v>30742</c:v>
                </c:pt>
                <c:pt idx="291">
                  <c:v>30773</c:v>
                </c:pt>
                <c:pt idx="292">
                  <c:v>30803</c:v>
                </c:pt>
                <c:pt idx="293">
                  <c:v>30834</c:v>
                </c:pt>
                <c:pt idx="294">
                  <c:v>30864</c:v>
                </c:pt>
                <c:pt idx="295">
                  <c:v>30895</c:v>
                </c:pt>
                <c:pt idx="296">
                  <c:v>30926</c:v>
                </c:pt>
                <c:pt idx="297">
                  <c:v>30956</c:v>
                </c:pt>
                <c:pt idx="298">
                  <c:v>30987</c:v>
                </c:pt>
                <c:pt idx="299">
                  <c:v>31017</c:v>
                </c:pt>
                <c:pt idx="300">
                  <c:v>31048</c:v>
                </c:pt>
                <c:pt idx="301">
                  <c:v>31079</c:v>
                </c:pt>
                <c:pt idx="302">
                  <c:v>31107</c:v>
                </c:pt>
                <c:pt idx="303">
                  <c:v>31138</c:v>
                </c:pt>
                <c:pt idx="304">
                  <c:v>31168</c:v>
                </c:pt>
                <c:pt idx="305">
                  <c:v>31199</c:v>
                </c:pt>
                <c:pt idx="306">
                  <c:v>31229</c:v>
                </c:pt>
                <c:pt idx="307">
                  <c:v>31260</c:v>
                </c:pt>
                <c:pt idx="308">
                  <c:v>31291</c:v>
                </c:pt>
                <c:pt idx="309">
                  <c:v>31321</c:v>
                </c:pt>
                <c:pt idx="310">
                  <c:v>31352</c:v>
                </c:pt>
                <c:pt idx="311">
                  <c:v>31382</c:v>
                </c:pt>
                <c:pt idx="312">
                  <c:v>31413</c:v>
                </c:pt>
                <c:pt idx="313">
                  <c:v>31444</c:v>
                </c:pt>
                <c:pt idx="314">
                  <c:v>31472</c:v>
                </c:pt>
                <c:pt idx="315">
                  <c:v>31503</c:v>
                </c:pt>
                <c:pt idx="316">
                  <c:v>31533</c:v>
                </c:pt>
                <c:pt idx="317">
                  <c:v>31564</c:v>
                </c:pt>
                <c:pt idx="318">
                  <c:v>31594</c:v>
                </c:pt>
                <c:pt idx="319">
                  <c:v>31625</c:v>
                </c:pt>
                <c:pt idx="320">
                  <c:v>31656</c:v>
                </c:pt>
                <c:pt idx="321">
                  <c:v>31686</c:v>
                </c:pt>
                <c:pt idx="322">
                  <c:v>31717</c:v>
                </c:pt>
                <c:pt idx="323">
                  <c:v>31747</c:v>
                </c:pt>
                <c:pt idx="324">
                  <c:v>31778</c:v>
                </c:pt>
                <c:pt idx="325">
                  <c:v>31809</c:v>
                </c:pt>
                <c:pt idx="326">
                  <c:v>31837</c:v>
                </c:pt>
                <c:pt idx="327">
                  <c:v>31868</c:v>
                </c:pt>
                <c:pt idx="328">
                  <c:v>31898</c:v>
                </c:pt>
                <c:pt idx="329">
                  <c:v>31929</c:v>
                </c:pt>
                <c:pt idx="330">
                  <c:v>31959</c:v>
                </c:pt>
                <c:pt idx="331">
                  <c:v>31990</c:v>
                </c:pt>
                <c:pt idx="332">
                  <c:v>32021</c:v>
                </c:pt>
                <c:pt idx="333">
                  <c:v>32051</c:v>
                </c:pt>
                <c:pt idx="334">
                  <c:v>32082</c:v>
                </c:pt>
                <c:pt idx="335">
                  <c:v>32112</c:v>
                </c:pt>
                <c:pt idx="336">
                  <c:v>32143</c:v>
                </c:pt>
                <c:pt idx="337">
                  <c:v>32174</c:v>
                </c:pt>
                <c:pt idx="338">
                  <c:v>32203</c:v>
                </c:pt>
                <c:pt idx="339">
                  <c:v>32234</c:v>
                </c:pt>
                <c:pt idx="340">
                  <c:v>32264</c:v>
                </c:pt>
                <c:pt idx="341">
                  <c:v>32295</c:v>
                </c:pt>
                <c:pt idx="342">
                  <c:v>32325</c:v>
                </c:pt>
                <c:pt idx="343">
                  <c:v>32356</c:v>
                </c:pt>
                <c:pt idx="344">
                  <c:v>32387</c:v>
                </c:pt>
                <c:pt idx="345">
                  <c:v>32417</c:v>
                </c:pt>
                <c:pt idx="346">
                  <c:v>32448</c:v>
                </c:pt>
                <c:pt idx="347">
                  <c:v>32478</c:v>
                </c:pt>
                <c:pt idx="348">
                  <c:v>32509</c:v>
                </c:pt>
                <c:pt idx="349">
                  <c:v>32540</c:v>
                </c:pt>
                <c:pt idx="350">
                  <c:v>32568</c:v>
                </c:pt>
                <c:pt idx="351">
                  <c:v>32599</c:v>
                </c:pt>
                <c:pt idx="352">
                  <c:v>32629</c:v>
                </c:pt>
                <c:pt idx="353">
                  <c:v>32660</c:v>
                </c:pt>
                <c:pt idx="354">
                  <c:v>32690</c:v>
                </c:pt>
                <c:pt idx="355">
                  <c:v>32721</c:v>
                </c:pt>
                <c:pt idx="356">
                  <c:v>32752</c:v>
                </c:pt>
                <c:pt idx="357">
                  <c:v>32782</c:v>
                </c:pt>
                <c:pt idx="358">
                  <c:v>32813</c:v>
                </c:pt>
                <c:pt idx="359">
                  <c:v>32843</c:v>
                </c:pt>
                <c:pt idx="360">
                  <c:v>32874</c:v>
                </c:pt>
                <c:pt idx="361">
                  <c:v>32905</c:v>
                </c:pt>
                <c:pt idx="362">
                  <c:v>32933</c:v>
                </c:pt>
                <c:pt idx="363">
                  <c:v>32964</c:v>
                </c:pt>
                <c:pt idx="364">
                  <c:v>32994</c:v>
                </c:pt>
                <c:pt idx="365">
                  <c:v>33025</c:v>
                </c:pt>
                <c:pt idx="366">
                  <c:v>33055</c:v>
                </c:pt>
                <c:pt idx="367">
                  <c:v>33086</c:v>
                </c:pt>
                <c:pt idx="368">
                  <c:v>33117</c:v>
                </c:pt>
                <c:pt idx="369">
                  <c:v>33147</c:v>
                </c:pt>
                <c:pt idx="370">
                  <c:v>33178</c:v>
                </c:pt>
                <c:pt idx="371">
                  <c:v>33208</c:v>
                </c:pt>
                <c:pt idx="372">
                  <c:v>33239</c:v>
                </c:pt>
                <c:pt idx="373">
                  <c:v>33270</c:v>
                </c:pt>
                <c:pt idx="374">
                  <c:v>33298</c:v>
                </c:pt>
                <c:pt idx="375">
                  <c:v>33329</c:v>
                </c:pt>
                <c:pt idx="376">
                  <c:v>33359</c:v>
                </c:pt>
                <c:pt idx="377">
                  <c:v>33390</c:v>
                </c:pt>
                <c:pt idx="378">
                  <c:v>33420</c:v>
                </c:pt>
                <c:pt idx="379">
                  <c:v>33451</c:v>
                </c:pt>
                <c:pt idx="380">
                  <c:v>33482</c:v>
                </c:pt>
                <c:pt idx="381">
                  <c:v>33512</c:v>
                </c:pt>
                <c:pt idx="382">
                  <c:v>33543</c:v>
                </c:pt>
                <c:pt idx="383">
                  <c:v>33573</c:v>
                </c:pt>
                <c:pt idx="384">
                  <c:v>33604</c:v>
                </c:pt>
                <c:pt idx="385">
                  <c:v>33635</c:v>
                </c:pt>
                <c:pt idx="386">
                  <c:v>33664</c:v>
                </c:pt>
                <c:pt idx="387">
                  <c:v>33695</c:v>
                </c:pt>
                <c:pt idx="388">
                  <c:v>33725</c:v>
                </c:pt>
                <c:pt idx="389">
                  <c:v>33756</c:v>
                </c:pt>
                <c:pt idx="390">
                  <c:v>33786</c:v>
                </c:pt>
                <c:pt idx="391">
                  <c:v>33817</c:v>
                </c:pt>
                <c:pt idx="392">
                  <c:v>33848</c:v>
                </c:pt>
                <c:pt idx="393">
                  <c:v>33878</c:v>
                </c:pt>
                <c:pt idx="394">
                  <c:v>33909</c:v>
                </c:pt>
                <c:pt idx="395">
                  <c:v>33939</c:v>
                </c:pt>
                <c:pt idx="396">
                  <c:v>33970</c:v>
                </c:pt>
                <c:pt idx="397">
                  <c:v>34001</c:v>
                </c:pt>
                <c:pt idx="398">
                  <c:v>34029</c:v>
                </c:pt>
                <c:pt idx="399">
                  <c:v>34060</c:v>
                </c:pt>
                <c:pt idx="400">
                  <c:v>34090</c:v>
                </c:pt>
                <c:pt idx="401">
                  <c:v>34121</c:v>
                </c:pt>
                <c:pt idx="402">
                  <c:v>34151</c:v>
                </c:pt>
                <c:pt idx="403">
                  <c:v>34182</c:v>
                </c:pt>
                <c:pt idx="404">
                  <c:v>34213</c:v>
                </c:pt>
                <c:pt idx="405">
                  <c:v>34243</c:v>
                </c:pt>
                <c:pt idx="406">
                  <c:v>34274</c:v>
                </c:pt>
                <c:pt idx="407">
                  <c:v>34304</c:v>
                </c:pt>
                <c:pt idx="408">
                  <c:v>34335</c:v>
                </c:pt>
                <c:pt idx="409">
                  <c:v>34366</c:v>
                </c:pt>
                <c:pt idx="410">
                  <c:v>34394</c:v>
                </c:pt>
                <c:pt idx="411">
                  <c:v>34425</c:v>
                </c:pt>
                <c:pt idx="412">
                  <c:v>34455</c:v>
                </c:pt>
                <c:pt idx="413">
                  <c:v>34486</c:v>
                </c:pt>
                <c:pt idx="414">
                  <c:v>34516</c:v>
                </c:pt>
                <c:pt idx="415">
                  <c:v>34547</c:v>
                </c:pt>
                <c:pt idx="416">
                  <c:v>34578</c:v>
                </c:pt>
                <c:pt idx="417">
                  <c:v>34608</c:v>
                </c:pt>
                <c:pt idx="418">
                  <c:v>34639</c:v>
                </c:pt>
                <c:pt idx="419">
                  <c:v>34669</c:v>
                </c:pt>
                <c:pt idx="420">
                  <c:v>34700</c:v>
                </c:pt>
                <c:pt idx="421">
                  <c:v>34731</c:v>
                </c:pt>
                <c:pt idx="422">
                  <c:v>34759</c:v>
                </c:pt>
                <c:pt idx="423">
                  <c:v>34790</c:v>
                </c:pt>
                <c:pt idx="424">
                  <c:v>34820</c:v>
                </c:pt>
                <c:pt idx="425">
                  <c:v>34851</c:v>
                </c:pt>
                <c:pt idx="426">
                  <c:v>34881</c:v>
                </c:pt>
                <c:pt idx="427">
                  <c:v>34912</c:v>
                </c:pt>
                <c:pt idx="428">
                  <c:v>34943</c:v>
                </c:pt>
                <c:pt idx="429">
                  <c:v>34973</c:v>
                </c:pt>
                <c:pt idx="430">
                  <c:v>35004</c:v>
                </c:pt>
                <c:pt idx="431">
                  <c:v>35034</c:v>
                </c:pt>
                <c:pt idx="432">
                  <c:v>35065</c:v>
                </c:pt>
                <c:pt idx="433">
                  <c:v>35096</c:v>
                </c:pt>
                <c:pt idx="434">
                  <c:v>35125</c:v>
                </c:pt>
                <c:pt idx="435">
                  <c:v>35156</c:v>
                </c:pt>
                <c:pt idx="436">
                  <c:v>35186</c:v>
                </c:pt>
                <c:pt idx="437">
                  <c:v>35217</c:v>
                </c:pt>
                <c:pt idx="438">
                  <c:v>35247</c:v>
                </c:pt>
                <c:pt idx="439">
                  <c:v>35278</c:v>
                </c:pt>
                <c:pt idx="440">
                  <c:v>35309</c:v>
                </c:pt>
                <c:pt idx="441">
                  <c:v>35339</c:v>
                </c:pt>
                <c:pt idx="442">
                  <c:v>35370</c:v>
                </c:pt>
                <c:pt idx="443">
                  <c:v>35400</c:v>
                </c:pt>
                <c:pt idx="444">
                  <c:v>35431</c:v>
                </c:pt>
                <c:pt idx="445">
                  <c:v>35462</c:v>
                </c:pt>
                <c:pt idx="446">
                  <c:v>35490</c:v>
                </c:pt>
                <c:pt idx="447">
                  <c:v>35521</c:v>
                </c:pt>
                <c:pt idx="448">
                  <c:v>35551</c:v>
                </c:pt>
                <c:pt idx="449">
                  <c:v>35582</c:v>
                </c:pt>
                <c:pt idx="450">
                  <c:v>35612</c:v>
                </c:pt>
                <c:pt idx="451">
                  <c:v>35643</c:v>
                </c:pt>
                <c:pt idx="452">
                  <c:v>35674</c:v>
                </c:pt>
                <c:pt idx="453">
                  <c:v>35704</c:v>
                </c:pt>
                <c:pt idx="454">
                  <c:v>35735</c:v>
                </c:pt>
                <c:pt idx="455">
                  <c:v>35765</c:v>
                </c:pt>
                <c:pt idx="456">
                  <c:v>35796</c:v>
                </c:pt>
                <c:pt idx="457">
                  <c:v>35827</c:v>
                </c:pt>
                <c:pt idx="458">
                  <c:v>35855</c:v>
                </c:pt>
                <c:pt idx="459">
                  <c:v>35886</c:v>
                </c:pt>
                <c:pt idx="460">
                  <c:v>35916</c:v>
                </c:pt>
                <c:pt idx="461">
                  <c:v>35947</c:v>
                </c:pt>
                <c:pt idx="462">
                  <c:v>35977</c:v>
                </c:pt>
                <c:pt idx="463">
                  <c:v>36008</c:v>
                </c:pt>
                <c:pt idx="464">
                  <c:v>36039</c:v>
                </c:pt>
                <c:pt idx="465">
                  <c:v>36069</c:v>
                </c:pt>
                <c:pt idx="466">
                  <c:v>36100</c:v>
                </c:pt>
                <c:pt idx="467">
                  <c:v>36130</c:v>
                </c:pt>
                <c:pt idx="468">
                  <c:v>36161</c:v>
                </c:pt>
                <c:pt idx="469">
                  <c:v>36192</c:v>
                </c:pt>
                <c:pt idx="470">
                  <c:v>36220</c:v>
                </c:pt>
                <c:pt idx="471">
                  <c:v>36251</c:v>
                </c:pt>
                <c:pt idx="472">
                  <c:v>36281</c:v>
                </c:pt>
                <c:pt idx="473">
                  <c:v>36312</c:v>
                </c:pt>
                <c:pt idx="474">
                  <c:v>36342</c:v>
                </c:pt>
                <c:pt idx="475">
                  <c:v>36373</c:v>
                </c:pt>
                <c:pt idx="476">
                  <c:v>36404</c:v>
                </c:pt>
                <c:pt idx="477">
                  <c:v>36434</c:v>
                </c:pt>
                <c:pt idx="478">
                  <c:v>36465</c:v>
                </c:pt>
                <c:pt idx="479">
                  <c:v>36495</c:v>
                </c:pt>
                <c:pt idx="480">
                  <c:v>36526</c:v>
                </c:pt>
                <c:pt idx="481">
                  <c:v>36557</c:v>
                </c:pt>
                <c:pt idx="482">
                  <c:v>36586</c:v>
                </c:pt>
                <c:pt idx="483">
                  <c:v>36617</c:v>
                </c:pt>
                <c:pt idx="484">
                  <c:v>36647</c:v>
                </c:pt>
                <c:pt idx="485">
                  <c:v>36678</c:v>
                </c:pt>
                <c:pt idx="486">
                  <c:v>36708</c:v>
                </c:pt>
                <c:pt idx="487">
                  <c:v>36739</c:v>
                </c:pt>
                <c:pt idx="488">
                  <c:v>36770</c:v>
                </c:pt>
                <c:pt idx="489">
                  <c:v>36800</c:v>
                </c:pt>
                <c:pt idx="490">
                  <c:v>36831</c:v>
                </c:pt>
                <c:pt idx="491">
                  <c:v>36861</c:v>
                </c:pt>
                <c:pt idx="492">
                  <c:v>36892</c:v>
                </c:pt>
                <c:pt idx="493">
                  <c:v>36923</c:v>
                </c:pt>
                <c:pt idx="494">
                  <c:v>36951</c:v>
                </c:pt>
                <c:pt idx="495">
                  <c:v>36982</c:v>
                </c:pt>
                <c:pt idx="496">
                  <c:v>37012</c:v>
                </c:pt>
                <c:pt idx="497">
                  <c:v>37043</c:v>
                </c:pt>
                <c:pt idx="498">
                  <c:v>37073</c:v>
                </c:pt>
                <c:pt idx="499">
                  <c:v>37104</c:v>
                </c:pt>
                <c:pt idx="500">
                  <c:v>37135</c:v>
                </c:pt>
                <c:pt idx="501">
                  <c:v>37165</c:v>
                </c:pt>
                <c:pt idx="502">
                  <c:v>37196</c:v>
                </c:pt>
                <c:pt idx="503">
                  <c:v>37226</c:v>
                </c:pt>
                <c:pt idx="504">
                  <c:v>37257</c:v>
                </c:pt>
                <c:pt idx="505">
                  <c:v>37288</c:v>
                </c:pt>
                <c:pt idx="506">
                  <c:v>37316</c:v>
                </c:pt>
                <c:pt idx="507">
                  <c:v>37347</c:v>
                </c:pt>
                <c:pt idx="508">
                  <c:v>37377</c:v>
                </c:pt>
                <c:pt idx="509">
                  <c:v>37408</c:v>
                </c:pt>
                <c:pt idx="510">
                  <c:v>37438</c:v>
                </c:pt>
                <c:pt idx="511">
                  <c:v>37469</c:v>
                </c:pt>
                <c:pt idx="512">
                  <c:v>37500</c:v>
                </c:pt>
                <c:pt idx="513">
                  <c:v>37530</c:v>
                </c:pt>
                <c:pt idx="514">
                  <c:v>37561</c:v>
                </c:pt>
                <c:pt idx="515">
                  <c:v>37591</c:v>
                </c:pt>
                <c:pt idx="516">
                  <c:v>37622</c:v>
                </c:pt>
                <c:pt idx="517">
                  <c:v>37653</c:v>
                </c:pt>
                <c:pt idx="518">
                  <c:v>37681</c:v>
                </c:pt>
                <c:pt idx="519">
                  <c:v>37712</c:v>
                </c:pt>
                <c:pt idx="520">
                  <c:v>37742</c:v>
                </c:pt>
                <c:pt idx="521">
                  <c:v>37773</c:v>
                </c:pt>
                <c:pt idx="522">
                  <c:v>37803</c:v>
                </c:pt>
                <c:pt idx="523">
                  <c:v>37834</c:v>
                </c:pt>
                <c:pt idx="524">
                  <c:v>37865</c:v>
                </c:pt>
                <c:pt idx="525">
                  <c:v>37895</c:v>
                </c:pt>
                <c:pt idx="526">
                  <c:v>37926</c:v>
                </c:pt>
                <c:pt idx="527">
                  <c:v>37956</c:v>
                </c:pt>
                <c:pt idx="528">
                  <c:v>37987</c:v>
                </c:pt>
                <c:pt idx="529">
                  <c:v>38018</c:v>
                </c:pt>
                <c:pt idx="530">
                  <c:v>38047</c:v>
                </c:pt>
                <c:pt idx="531">
                  <c:v>38078</c:v>
                </c:pt>
                <c:pt idx="532">
                  <c:v>38108</c:v>
                </c:pt>
                <c:pt idx="533">
                  <c:v>38139</c:v>
                </c:pt>
                <c:pt idx="534">
                  <c:v>38169</c:v>
                </c:pt>
                <c:pt idx="535">
                  <c:v>38200</c:v>
                </c:pt>
                <c:pt idx="536">
                  <c:v>38231</c:v>
                </c:pt>
                <c:pt idx="537">
                  <c:v>38261</c:v>
                </c:pt>
                <c:pt idx="538">
                  <c:v>38292</c:v>
                </c:pt>
                <c:pt idx="539">
                  <c:v>38322</c:v>
                </c:pt>
                <c:pt idx="540">
                  <c:v>38353</c:v>
                </c:pt>
                <c:pt idx="541">
                  <c:v>38384</c:v>
                </c:pt>
                <c:pt idx="542">
                  <c:v>38412</c:v>
                </c:pt>
                <c:pt idx="543">
                  <c:v>38443</c:v>
                </c:pt>
                <c:pt idx="544">
                  <c:v>38473</c:v>
                </c:pt>
                <c:pt idx="545">
                  <c:v>38504</c:v>
                </c:pt>
                <c:pt idx="546">
                  <c:v>38534</c:v>
                </c:pt>
                <c:pt idx="547">
                  <c:v>38565</c:v>
                </c:pt>
                <c:pt idx="548">
                  <c:v>38596</c:v>
                </c:pt>
                <c:pt idx="549">
                  <c:v>38626</c:v>
                </c:pt>
                <c:pt idx="550">
                  <c:v>38657</c:v>
                </c:pt>
                <c:pt idx="551">
                  <c:v>38687</c:v>
                </c:pt>
                <c:pt idx="552">
                  <c:v>38718</c:v>
                </c:pt>
                <c:pt idx="553">
                  <c:v>38749</c:v>
                </c:pt>
                <c:pt idx="554">
                  <c:v>38777</c:v>
                </c:pt>
                <c:pt idx="555">
                  <c:v>38808</c:v>
                </c:pt>
                <c:pt idx="556">
                  <c:v>38838</c:v>
                </c:pt>
                <c:pt idx="557">
                  <c:v>38869</c:v>
                </c:pt>
                <c:pt idx="558">
                  <c:v>38899</c:v>
                </c:pt>
                <c:pt idx="559">
                  <c:v>38930</c:v>
                </c:pt>
                <c:pt idx="560">
                  <c:v>38961</c:v>
                </c:pt>
                <c:pt idx="561">
                  <c:v>38991</c:v>
                </c:pt>
                <c:pt idx="562">
                  <c:v>39022</c:v>
                </c:pt>
                <c:pt idx="563">
                  <c:v>39052</c:v>
                </c:pt>
                <c:pt idx="564">
                  <c:v>39083</c:v>
                </c:pt>
                <c:pt idx="565">
                  <c:v>39114</c:v>
                </c:pt>
                <c:pt idx="566">
                  <c:v>39142</c:v>
                </c:pt>
                <c:pt idx="567">
                  <c:v>39173</c:v>
                </c:pt>
                <c:pt idx="568">
                  <c:v>39203</c:v>
                </c:pt>
                <c:pt idx="569">
                  <c:v>39234</c:v>
                </c:pt>
                <c:pt idx="570">
                  <c:v>39264</c:v>
                </c:pt>
                <c:pt idx="571">
                  <c:v>39295</c:v>
                </c:pt>
                <c:pt idx="572">
                  <c:v>39326</c:v>
                </c:pt>
                <c:pt idx="573">
                  <c:v>39356</c:v>
                </c:pt>
                <c:pt idx="574">
                  <c:v>39387</c:v>
                </c:pt>
                <c:pt idx="575">
                  <c:v>39417</c:v>
                </c:pt>
                <c:pt idx="576">
                  <c:v>39448</c:v>
                </c:pt>
                <c:pt idx="577">
                  <c:v>39479</c:v>
                </c:pt>
                <c:pt idx="578">
                  <c:v>39508</c:v>
                </c:pt>
                <c:pt idx="579">
                  <c:v>39539</c:v>
                </c:pt>
                <c:pt idx="580">
                  <c:v>39569</c:v>
                </c:pt>
                <c:pt idx="581">
                  <c:v>39600</c:v>
                </c:pt>
                <c:pt idx="582">
                  <c:v>39630</c:v>
                </c:pt>
                <c:pt idx="583">
                  <c:v>39661</c:v>
                </c:pt>
                <c:pt idx="584">
                  <c:v>39692</c:v>
                </c:pt>
                <c:pt idx="585">
                  <c:v>39722</c:v>
                </c:pt>
                <c:pt idx="586">
                  <c:v>39753</c:v>
                </c:pt>
                <c:pt idx="587">
                  <c:v>39783</c:v>
                </c:pt>
                <c:pt idx="588">
                  <c:v>39814</c:v>
                </c:pt>
                <c:pt idx="589">
                  <c:v>39845</c:v>
                </c:pt>
                <c:pt idx="590">
                  <c:v>39873</c:v>
                </c:pt>
                <c:pt idx="591">
                  <c:v>39904</c:v>
                </c:pt>
                <c:pt idx="592">
                  <c:v>39934</c:v>
                </c:pt>
                <c:pt idx="593">
                  <c:v>39965</c:v>
                </c:pt>
                <c:pt idx="594">
                  <c:v>39995</c:v>
                </c:pt>
                <c:pt idx="595">
                  <c:v>40026</c:v>
                </c:pt>
                <c:pt idx="596">
                  <c:v>40057</c:v>
                </c:pt>
                <c:pt idx="597">
                  <c:v>40087</c:v>
                </c:pt>
                <c:pt idx="598">
                  <c:v>40118</c:v>
                </c:pt>
                <c:pt idx="599">
                  <c:v>40148</c:v>
                </c:pt>
              </c:numCache>
            </c:numRef>
          </c:cat>
          <c:val>
            <c:numRef>
              <c:f>Sheet1!$D$6:$D$705</c:f>
              <c:numCache>
                <c:formatCode>0</c:formatCode>
                <c:ptCount val="7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1</c:v>
                </c:pt>
                <c:pt idx="242">
                  <c:v>1</c:v>
                </c:pt>
                <c:pt idx="243">
                  <c:v>1</c:v>
                </c:pt>
                <c:pt idx="244">
                  <c:v>1</c:v>
                </c:pt>
                <c:pt idx="245">
                  <c:v>1</c:v>
                </c:pt>
                <c:pt idx="246">
                  <c:v>1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1</c:v>
                </c:pt>
                <c:pt idx="260">
                  <c:v>1</c:v>
                </c:pt>
                <c:pt idx="261">
                  <c:v>1</c:v>
                </c:pt>
                <c:pt idx="262">
                  <c:v>1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1</c:v>
                </c:pt>
                <c:pt idx="368">
                  <c:v>1</c:v>
                </c:pt>
                <c:pt idx="369">
                  <c:v>1</c:v>
                </c:pt>
                <c:pt idx="370">
                  <c:v>1</c:v>
                </c:pt>
                <c:pt idx="371">
                  <c:v>1</c:v>
                </c:pt>
                <c:pt idx="372">
                  <c:v>1</c:v>
                </c:pt>
                <c:pt idx="373">
                  <c:v>1</c:v>
                </c:pt>
                <c:pt idx="374">
                  <c:v>1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1</c:v>
                </c:pt>
                <c:pt idx="496">
                  <c:v>1</c:v>
                </c:pt>
                <c:pt idx="497">
                  <c:v>1</c:v>
                </c:pt>
                <c:pt idx="498">
                  <c:v>1</c:v>
                </c:pt>
                <c:pt idx="499">
                  <c:v>1</c:v>
                </c:pt>
                <c:pt idx="500">
                  <c:v>1</c:v>
                </c:pt>
                <c:pt idx="501">
                  <c:v>1</c:v>
                </c:pt>
                <c:pt idx="502">
                  <c:v>1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1</c:v>
                </c:pt>
                <c:pt idx="577">
                  <c:v>1</c:v>
                </c:pt>
                <c:pt idx="578">
                  <c:v>1</c:v>
                </c:pt>
                <c:pt idx="579">
                  <c:v>1</c:v>
                </c:pt>
                <c:pt idx="580">
                  <c:v>1</c:v>
                </c:pt>
                <c:pt idx="581">
                  <c:v>1</c:v>
                </c:pt>
                <c:pt idx="582">
                  <c:v>1</c:v>
                </c:pt>
                <c:pt idx="583">
                  <c:v>1</c:v>
                </c:pt>
                <c:pt idx="584">
                  <c:v>1</c:v>
                </c:pt>
                <c:pt idx="585">
                  <c:v>1</c:v>
                </c:pt>
                <c:pt idx="586">
                  <c:v>1</c:v>
                </c:pt>
                <c:pt idx="587">
                  <c:v>1</c:v>
                </c:pt>
                <c:pt idx="588">
                  <c:v>1</c:v>
                </c:pt>
                <c:pt idx="589">
                  <c:v>1</c:v>
                </c:pt>
                <c:pt idx="590">
                  <c:v>1</c:v>
                </c:pt>
                <c:pt idx="591">
                  <c:v>1</c:v>
                </c:pt>
                <c:pt idx="592">
                  <c:v>1</c:v>
                </c:pt>
                <c:pt idx="59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23035560"/>
        <c:axId val="222546192"/>
      </c:barChar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Savings Rate, Mar 10 = 2.7%</c:v>
                </c:pt>
              </c:strCache>
            </c:strRef>
          </c:tx>
          <c:marker>
            <c:symbol val="none"/>
          </c:marker>
          <c:cat>
            <c:numRef>
              <c:f>Sheet1!$B$6:$B$705</c:f>
              <c:numCache>
                <c:formatCode>m/d/yyyy</c:formatCode>
                <c:ptCount val="700"/>
                <c:pt idx="0">
                  <c:v>21916</c:v>
                </c:pt>
                <c:pt idx="1">
                  <c:v>21947</c:v>
                </c:pt>
                <c:pt idx="2">
                  <c:v>21976</c:v>
                </c:pt>
                <c:pt idx="3">
                  <c:v>22007</c:v>
                </c:pt>
                <c:pt idx="4">
                  <c:v>22037</c:v>
                </c:pt>
                <c:pt idx="5">
                  <c:v>22068</c:v>
                </c:pt>
                <c:pt idx="6">
                  <c:v>22098</c:v>
                </c:pt>
                <c:pt idx="7">
                  <c:v>22129</c:v>
                </c:pt>
                <c:pt idx="8">
                  <c:v>22160</c:v>
                </c:pt>
                <c:pt idx="9">
                  <c:v>22190</c:v>
                </c:pt>
                <c:pt idx="10">
                  <c:v>22221</c:v>
                </c:pt>
                <c:pt idx="11">
                  <c:v>22251</c:v>
                </c:pt>
                <c:pt idx="12">
                  <c:v>22282</c:v>
                </c:pt>
                <c:pt idx="13">
                  <c:v>22313</c:v>
                </c:pt>
                <c:pt idx="14">
                  <c:v>22341</c:v>
                </c:pt>
                <c:pt idx="15">
                  <c:v>22372</c:v>
                </c:pt>
                <c:pt idx="16">
                  <c:v>22402</c:v>
                </c:pt>
                <c:pt idx="17">
                  <c:v>22433</c:v>
                </c:pt>
                <c:pt idx="18">
                  <c:v>22463</c:v>
                </c:pt>
                <c:pt idx="19">
                  <c:v>22494</c:v>
                </c:pt>
                <c:pt idx="20">
                  <c:v>22525</c:v>
                </c:pt>
                <c:pt idx="21">
                  <c:v>22555</c:v>
                </c:pt>
                <c:pt idx="22">
                  <c:v>22586</c:v>
                </c:pt>
                <c:pt idx="23">
                  <c:v>22616</c:v>
                </c:pt>
                <c:pt idx="24">
                  <c:v>22647</c:v>
                </c:pt>
                <c:pt idx="25">
                  <c:v>22678</c:v>
                </c:pt>
                <c:pt idx="26">
                  <c:v>22706</c:v>
                </c:pt>
                <c:pt idx="27">
                  <c:v>22737</c:v>
                </c:pt>
                <c:pt idx="28">
                  <c:v>22767</c:v>
                </c:pt>
                <c:pt idx="29">
                  <c:v>22798</c:v>
                </c:pt>
                <c:pt idx="30">
                  <c:v>22828</c:v>
                </c:pt>
                <c:pt idx="31">
                  <c:v>22859</c:v>
                </c:pt>
                <c:pt idx="32">
                  <c:v>22890</c:v>
                </c:pt>
                <c:pt idx="33">
                  <c:v>22920</c:v>
                </c:pt>
                <c:pt idx="34">
                  <c:v>22951</c:v>
                </c:pt>
                <c:pt idx="35">
                  <c:v>22981</c:v>
                </c:pt>
                <c:pt idx="36">
                  <c:v>23012</c:v>
                </c:pt>
                <c:pt idx="37">
                  <c:v>23043</c:v>
                </c:pt>
                <c:pt idx="38">
                  <c:v>23071</c:v>
                </c:pt>
                <c:pt idx="39">
                  <c:v>23102</c:v>
                </c:pt>
                <c:pt idx="40">
                  <c:v>23132</c:v>
                </c:pt>
                <c:pt idx="41">
                  <c:v>23163</c:v>
                </c:pt>
                <c:pt idx="42">
                  <c:v>23193</c:v>
                </c:pt>
                <c:pt idx="43">
                  <c:v>23224</c:v>
                </c:pt>
                <c:pt idx="44">
                  <c:v>23255</c:v>
                </c:pt>
                <c:pt idx="45">
                  <c:v>23285</c:v>
                </c:pt>
                <c:pt idx="46">
                  <c:v>23316</c:v>
                </c:pt>
                <c:pt idx="47">
                  <c:v>23346</c:v>
                </c:pt>
                <c:pt idx="48">
                  <c:v>23377</c:v>
                </c:pt>
                <c:pt idx="49">
                  <c:v>23408</c:v>
                </c:pt>
                <c:pt idx="50">
                  <c:v>23437</c:v>
                </c:pt>
                <c:pt idx="51">
                  <c:v>23468</c:v>
                </c:pt>
                <c:pt idx="52">
                  <c:v>23498</c:v>
                </c:pt>
                <c:pt idx="53">
                  <c:v>23529</c:v>
                </c:pt>
                <c:pt idx="54">
                  <c:v>23559</c:v>
                </c:pt>
                <c:pt idx="55">
                  <c:v>23590</c:v>
                </c:pt>
                <c:pt idx="56">
                  <c:v>23621</c:v>
                </c:pt>
                <c:pt idx="57">
                  <c:v>23651</c:v>
                </c:pt>
                <c:pt idx="58">
                  <c:v>23682</c:v>
                </c:pt>
                <c:pt idx="59">
                  <c:v>23712</c:v>
                </c:pt>
                <c:pt idx="60">
                  <c:v>23743</c:v>
                </c:pt>
                <c:pt idx="61">
                  <c:v>23774</c:v>
                </c:pt>
                <c:pt idx="62">
                  <c:v>23802</c:v>
                </c:pt>
                <c:pt idx="63">
                  <c:v>23833</c:v>
                </c:pt>
                <c:pt idx="64">
                  <c:v>23863</c:v>
                </c:pt>
                <c:pt idx="65">
                  <c:v>23894</c:v>
                </c:pt>
                <c:pt idx="66">
                  <c:v>23924</c:v>
                </c:pt>
                <c:pt idx="67">
                  <c:v>23955</c:v>
                </c:pt>
                <c:pt idx="68">
                  <c:v>23986</c:v>
                </c:pt>
                <c:pt idx="69">
                  <c:v>24016</c:v>
                </c:pt>
                <c:pt idx="70">
                  <c:v>24047</c:v>
                </c:pt>
                <c:pt idx="71">
                  <c:v>24077</c:v>
                </c:pt>
                <c:pt idx="72">
                  <c:v>24108</c:v>
                </c:pt>
                <c:pt idx="73">
                  <c:v>24139</c:v>
                </c:pt>
                <c:pt idx="74">
                  <c:v>24167</c:v>
                </c:pt>
                <c:pt idx="75">
                  <c:v>24198</c:v>
                </c:pt>
                <c:pt idx="76">
                  <c:v>24228</c:v>
                </c:pt>
                <c:pt idx="77">
                  <c:v>24259</c:v>
                </c:pt>
                <c:pt idx="78">
                  <c:v>24289</c:v>
                </c:pt>
                <c:pt idx="79">
                  <c:v>24320</c:v>
                </c:pt>
                <c:pt idx="80">
                  <c:v>24351</c:v>
                </c:pt>
                <c:pt idx="81">
                  <c:v>24381</c:v>
                </c:pt>
                <c:pt idx="82">
                  <c:v>24412</c:v>
                </c:pt>
                <c:pt idx="83">
                  <c:v>24442</c:v>
                </c:pt>
                <c:pt idx="84">
                  <c:v>24473</c:v>
                </c:pt>
                <c:pt idx="85">
                  <c:v>24504</c:v>
                </c:pt>
                <c:pt idx="86">
                  <c:v>24532</c:v>
                </c:pt>
                <c:pt idx="87">
                  <c:v>24563</c:v>
                </c:pt>
                <c:pt idx="88">
                  <c:v>24593</c:v>
                </c:pt>
                <c:pt idx="89">
                  <c:v>24624</c:v>
                </c:pt>
                <c:pt idx="90">
                  <c:v>24654</c:v>
                </c:pt>
                <c:pt idx="91">
                  <c:v>24685</c:v>
                </c:pt>
                <c:pt idx="92">
                  <c:v>24716</c:v>
                </c:pt>
                <c:pt idx="93">
                  <c:v>24746</c:v>
                </c:pt>
                <c:pt idx="94">
                  <c:v>24777</c:v>
                </c:pt>
                <c:pt idx="95">
                  <c:v>24807</c:v>
                </c:pt>
                <c:pt idx="96">
                  <c:v>24838</c:v>
                </c:pt>
                <c:pt idx="97">
                  <c:v>24869</c:v>
                </c:pt>
                <c:pt idx="98">
                  <c:v>24898</c:v>
                </c:pt>
                <c:pt idx="99">
                  <c:v>24929</c:v>
                </c:pt>
                <c:pt idx="100">
                  <c:v>24959</c:v>
                </c:pt>
                <c:pt idx="101">
                  <c:v>24990</c:v>
                </c:pt>
                <c:pt idx="102">
                  <c:v>25020</c:v>
                </c:pt>
                <c:pt idx="103">
                  <c:v>25051</c:v>
                </c:pt>
                <c:pt idx="104">
                  <c:v>25082</c:v>
                </c:pt>
                <c:pt idx="105">
                  <c:v>25112</c:v>
                </c:pt>
                <c:pt idx="106">
                  <c:v>25143</c:v>
                </c:pt>
                <c:pt idx="107">
                  <c:v>25173</c:v>
                </c:pt>
                <c:pt idx="108">
                  <c:v>25204</c:v>
                </c:pt>
                <c:pt idx="109">
                  <c:v>25235</c:v>
                </c:pt>
                <c:pt idx="110">
                  <c:v>25263</c:v>
                </c:pt>
                <c:pt idx="111">
                  <c:v>25294</c:v>
                </c:pt>
                <c:pt idx="112">
                  <c:v>25324</c:v>
                </c:pt>
                <c:pt idx="113">
                  <c:v>25355</c:v>
                </c:pt>
                <c:pt idx="114">
                  <c:v>25385</c:v>
                </c:pt>
                <c:pt idx="115">
                  <c:v>25416</c:v>
                </c:pt>
                <c:pt idx="116">
                  <c:v>25447</c:v>
                </c:pt>
                <c:pt idx="117">
                  <c:v>25477</c:v>
                </c:pt>
                <c:pt idx="118">
                  <c:v>25508</c:v>
                </c:pt>
                <c:pt idx="119">
                  <c:v>25538</c:v>
                </c:pt>
                <c:pt idx="120">
                  <c:v>25569</c:v>
                </c:pt>
                <c:pt idx="121">
                  <c:v>25600</c:v>
                </c:pt>
                <c:pt idx="122">
                  <c:v>25628</c:v>
                </c:pt>
                <c:pt idx="123">
                  <c:v>25659</c:v>
                </c:pt>
                <c:pt idx="124">
                  <c:v>25689</c:v>
                </c:pt>
                <c:pt idx="125">
                  <c:v>25720</c:v>
                </c:pt>
                <c:pt idx="126">
                  <c:v>25750</c:v>
                </c:pt>
                <c:pt idx="127">
                  <c:v>25781</c:v>
                </c:pt>
                <c:pt idx="128">
                  <c:v>25812</c:v>
                </c:pt>
                <c:pt idx="129">
                  <c:v>25842</c:v>
                </c:pt>
                <c:pt idx="130">
                  <c:v>25873</c:v>
                </c:pt>
                <c:pt idx="131">
                  <c:v>25903</c:v>
                </c:pt>
                <c:pt idx="132">
                  <c:v>25934</c:v>
                </c:pt>
                <c:pt idx="133">
                  <c:v>25965</c:v>
                </c:pt>
                <c:pt idx="134">
                  <c:v>25993</c:v>
                </c:pt>
                <c:pt idx="135">
                  <c:v>26024</c:v>
                </c:pt>
                <c:pt idx="136">
                  <c:v>26054</c:v>
                </c:pt>
                <c:pt idx="137">
                  <c:v>26085</c:v>
                </c:pt>
                <c:pt idx="138">
                  <c:v>26115</c:v>
                </c:pt>
                <c:pt idx="139">
                  <c:v>26146</c:v>
                </c:pt>
                <c:pt idx="140">
                  <c:v>26177</c:v>
                </c:pt>
                <c:pt idx="141">
                  <c:v>26207</c:v>
                </c:pt>
                <c:pt idx="142">
                  <c:v>26238</c:v>
                </c:pt>
                <c:pt idx="143">
                  <c:v>26268</c:v>
                </c:pt>
                <c:pt idx="144">
                  <c:v>26299</c:v>
                </c:pt>
                <c:pt idx="145">
                  <c:v>26330</c:v>
                </c:pt>
                <c:pt idx="146">
                  <c:v>26359</c:v>
                </c:pt>
                <c:pt idx="147">
                  <c:v>26390</c:v>
                </c:pt>
                <c:pt idx="148">
                  <c:v>26420</c:v>
                </c:pt>
                <c:pt idx="149">
                  <c:v>26451</c:v>
                </c:pt>
                <c:pt idx="150">
                  <c:v>26481</c:v>
                </c:pt>
                <c:pt idx="151">
                  <c:v>26512</c:v>
                </c:pt>
                <c:pt idx="152">
                  <c:v>26543</c:v>
                </c:pt>
                <c:pt idx="153">
                  <c:v>26573</c:v>
                </c:pt>
                <c:pt idx="154">
                  <c:v>26604</c:v>
                </c:pt>
                <c:pt idx="155">
                  <c:v>26634</c:v>
                </c:pt>
                <c:pt idx="156">
                  <c:v>26665</c:v>
                </c:pt>
                <c:pt idx="157">
                  <c:v>26696</c:v>
                </c:pt>
                <c:pt idx="158">
                  <c:v>26724</c:v>
                </c:pt>
                <c:pt idx="159">
                  <c:v>26755</c:v>
                </c:pt>
                <c:pt idx="160">
                  <c:v>26785</c:v>
                </c:pt>
                <c:pt idx="161">
                  <c:v>26816</c:v>
                </c:pt>
                <c:pt idx="162">
                  <c:v>26846</c:v>
                </c:pt>
                <c:pt idx="163">
                  <c:v>26877</c:v>
                </c:pt>
                <c:pt idx="164">
                  <c:v>26908</c:v>
                </c:pt>
                <c:pt idx="165">
                  <c:v>26938</c:v>
                </c:pt>
                <c:pt idx="166">
                  <c:v>26969</c:v>
                </c:pt>
                <c:pt idx="167">
                  <c:v>26999</c:v>
                </c:pt>
                <c:pt idx="168">
                  <c:v>27030</c:v>
                </c:pt>
                <c:pt idx="169">
                  <c:v>27061</c:v>
                </c:pt>
                <c:pt idx="170">
                  <c:v>27089</c:v>
                </c:pt>
                <c:pt idx="171">
                  <c:v>27120</c:v>
                </c:pt>
                <c:pt idx="172">
                  <c:v>27150</c:v>
                </c:pt>
                <c:pt idx="173">
                  <c:v>27181</c:v>
                </c:pt>
                <c:pt idx="174">
                  <c:v>27211</c:v>
                </c:pt>
                <c:pt idx="175">
                  <c:v>27242</c:v>
                </c:pt>
                <c:pt idx="176">
                  <c:v>27273</c:v>
                </c:pt>
                <c:pt idx="177">
                  <c:v>27303</c:v>
                </c:pt>
                <c:pt idx="178">
                  <c:v>27334</c:v>
                </c:pt>
                <c:pt idx="179">
                  <c:v>27364</c:v>
                </c:pt>
                <c:pt idx="180">
                  <c:v>27395</c:v>
                </c:pt>
                <c:pt idx="181">
                  <c:v>27426</c:v>
                </c:pt>
                <c:pt idx="182">
                  <c:v>27454</c:v>
                </c:pt>
                <c:pt idx="183">
                  <c:v>27485</c:v>
                </c:pt>
                <c:pt idx="184">
                  <c:v>27515</c:v>
                </c:pt>
                <c:pt idx="185">
                  <c:v>27546</c:v>
                </c:pt>
                <c:pt idx="186">
                  <c:v>27576</c:v>
                </c:pt>
                <c:pt idx="187">
                  <c:v>27607</c:v>
                </c:pt>
                <c:pt idx="188">
                  <c:v>27638</c:v>
                </c:pt>
                <c:pt idx="189">
                  <c:v>27668</c:v>
                </c:pt>
                <c:pt idx="190">
                  <c:v>27699</c:v>
                </c:pt>
                <c:pt idx="191">
                  <c:v>27729</c:v>
                </c:pt>
                <c:pt idx="192">
                  <c:v>27760</c:v>
                </c:pt>
                <c:pt idx="193">
                  <c:v>27791</c:v>
                </c:pt>
                <c:pt idx="194">
                  <c:v>27820</c:v>
                </c:pt>
                <c:pt idx="195">
                  <c:v>27851</c:v>
                </c:pt>
                <c:pt idx="196">
                  <c:v>27881</c:v>
                </c:pt>
                <c:pt idx="197">
                  <c:v>27912</c:v>
                </c:pt>
                <c:pt idx="198">
                  <c:v>27942</c:v>
                </c:pt>
                <c:pt idx="199">
                  <c:v>27973</c:v>
                </c:pt>
                <c:pt idx="200">
                  <c:v>28004</c:v>
                </c:pt>
                <c:pt idx="201">
                  <c:v>28034</c:v>
                </c:pt>
                <c:pt idx="202">
                  <c:v>28065</c:v>
                </c:pt>
                <c:pt idx="203">
                  <c:v>28095</c:v>
                </c:pt>
                <c:pt idx="204">
                  <c:v>28126</c:v>
                </c:pt>
                <c:pt idx="205">
                  <c:v>28157</c:v>
                </c:pt>
                <c:pt idx="206">
                  <c:v>28185</c:v>
                </c:pt>
                <c:pt idx="207">
                  <c:v>28216</c:v>
                </c:pt>
                <c:pt idx="208">
                  <c:v>28246</c:v>
                </c:pt>
                <c:pt idx="209">
                  <c:v>28277</c:v>
                </c:pt>
                <c:pt idx="210">
                  <c:v>28307</c:v>
                </c:pt>
                <c:pt idx="211">
                  <c:v>28338</c:v>
                </c:pt>
                <c:pt idx="212">
                  <c:v>28369</c:v>
                </c:pt>
                <c:pt idx="213">
                  <c:v>28399</c:v>
                </c:pt>
                <c:pt idx="214">
                  <c:v>28430</c:v>
                </c:pt>
                <c:pt idx="215">
                  <c:v>28460</c:v>
                </c:pt>
                <c:pt idx="216">
                  <c:v>28491</c:v>
                </c:pt>
                <c:pt idx="217">
                  <c:v>28522</c:v>
                </c:pt>
                <c:pt idx="218">
                  <c:v>28550</c:v>
                </c:pt>
                <c:pt idx="219">
                  <c:v>28581</c:v>
                </c:pt>
                <c:pt idx="220">
                  <c:v>28611</c:v>
                </c:pt>
                <c:pt idx="221">
                  <c:v>28642</c:v>
                </c:pt>
                <c:pt idx="222">
                  <c:v>28672</c:v>
                </c:pt>
                <c:pt idx="223">
                  <c:v>28703</c:v>
                </c:pt>
                <c:pt idx="224">
                  <c:v>28734</c:v>
                </c:pt>
                <c:pt idx="225">
                  <c:v>28764</c:v>
                </c:pt>
                <c:pt idx="226">
                  <c:v>28795</c:v>
                </c:pt>
                <c:pt idx="227">
                  <c:v>28825</c:v>
                </c:pt>
                <c:pt idx="228">
                  <c:v>28856</c:v>
                </c:pt>
                <c:pt idx="229">
                  <c:v>28887</c:v>
                </c:pt>
                <c:pt idx="230">
                  <c:v>28915</c:v>
                </c:pt>
                <c:pt idx="231">
                  <c:v>28946</c:v>
                </c:pt>
                <c:pt idx="232">
                  <c:v>28976</c:v>
                </c:pt>
                <c:pt idx="233">
                  <c:v>29007</c:v>
                </c:pt>
                <c:pt idx="234">
                  <c:v>29037</c:v>
                </c:pt>
                <c:pt idx="235">
                  <c:v>29068</c:v>
                </c:pt>
                <c:pt idx="236">
                  <c:v>29099</c:v>
                </c:pt>
                <c:pt idx="237">
                  <c:v>29129</c:v>
                </c:pt>
                <c:pt idx="238">
                  <c:v>29160</c:v>
                </c:pt>
                <c:pt idx="239">
                  <c:v>29190</c:v>
                </c:pt>
                <c:pt idx="240">
                  <c:v>29221</c:v>
                </c:pt>
                <c:pt idx="241">
                  <c:v>29252</c:v>
                </c:pt>
                <c:pt idx="242">
                  <c:v>29281</c:v>
                </c:pt>
                <c:pt idx="243">
                  <c:v>29312</c:v>
                </c:pt>
                <c:pt idx="244">
                  <c:v>29342</c:v>
                </c:pt>
                <c:pt idx="245">
                  <c:v>29373</c:v>
                </c:pt>
                <c:pt idx="246">
                  <c:v>29403</c:v>
                </c:pt>
                <c:pt idx="247">
                  <c:v>29434</c:v>
                </c:pt>
                <c:pt idx="248">
                  <c:v>29465</c:v>
                </c:pt>
                <c:pt idx="249">
                  <c:v>29495</c:v>
                </c:pt>
                <c:pt idx="250">
                  <c:v>29526</c:v>
                </c:pt>
                <c:pt idx="251">
                  <c:v>29556</c:v>
                </c:pt>
                <c:pt idx="252">
                  <c:v>29587</c:v>
                </c:pt>
                <c:pt idx="253">
                  <c:v>29618</c:v>
                </c:pt>
                <c:pt idx="254">
                  <c:v>29646</c:v>
                </c:pt>
                <c:pt idx="255">
                  <c:v>29677</c:v>
                </c:pt>
                <c:pt idx="256">
                  <c:v>29707</c:v>
                </c:pt>
                <c:pt idx="257">
                  <c:v>29738</c:v>
                </c:pt>
                <c:pt idx="258">
                  <c:v>29768</c:v>
                </c:pt>
                <c:pt idx="259">
                  <c:v>29799</c:v>
                </c:pt>
                <c:pt idx="260">
                  <c:v>29830</c:v>
                </c:pt>
                <c:pt idx="261">
                  <c:v>29860</c:v>
                </c:pt>
                <c:pt idx="262">
                  <c:v>29891</c:v>
                </c:pt>
                <c:pt idx="263">
                  <c:v>29921</c:v>
                </c:pt>
                <c:pt idx="264">
                  <c:v>29952</c:v>
                </c:pt>
                <c:pt idx="265">
                  <c:v>29983</c:v>
                </c:pt>
                <c:pt idx="266">
                  <c:v>30011</c:v>
                </c:pt>
                <c:pt idx="267">
                  <c:v>30042</c:v>
                </c:pt>
                <c:pt idx="268">
                  <c:v>30072</c:v>
                </c:pt>
                <c:pt idx="269">
                  <c:v>30103</c:v>
                </c:pt>
                <c:pt idx="270">
                  <c:v>30133</c:v>
                </c:pt>
                <c:pt idx="271">
                  <c:v>30164</c:v>
                </c:pt>
                <c:pt idx="272">
                  <c:v>30195</c:v>
                </c:pt>
                <c:pt idx="273">
                  <c:v>30225</c:v>
                </c:pt>
                <c:pt idx="274">
                  <c:v>30256</c:v>
                </c:pt>
                <c:pt idx="275">
                  <c:v>30286</c:v>
                </c:pt>
                <c:pt idx="276">
                  <c:v>30317</c:v>
                </c:pt>
                <c:pt idx="277">
                  <c:v>30348</c:v>
                </c:pt>
                <c:pt idx="278">
                  <c:v>30376</c:v>
                </c:pt>
                <c:pt idx="279">
                  <c:v>30407</c:v>
                </c:pt>
                <c:pt idx="280">
                  <c:v>30437</c:v>
                </c:pt>
                <c:pt idx="281">
                  <c:v>30468</c:v>
                </c:pt>
                <c:pt idx="282">
                  <c:v>30498</c:v>
                </c:pt>
                <c:pt idx="283">
                  <c:v>30529</c:v>
                </c:pt>
                <c:pt idx="284">
                  <c:v>30560</c:v>
                </c:pt>
                <c:pt idx="285">
                  <c:v>30590</c:v>
                </c:pt>
                <c:pt idx="286">
                  <c:v>30621</c:v>
                </c:pt>
                <c:pt idx="287">
                  <c:v>30651</c:v>
                </c:pt>
                <c:pt idx="288">
                  <c:v>30682</c:v>
                </c:pt>
                <c:pt idx="289">
                  <c:v>30713</c:v>
                </c:pt>
                <c:pt idx="290">
                  <c:v>30742</c:v>
                </c:pt>
                <c:pt idx="291">
                  <c:v>30773</c:v>
                </c:pt>
                <c:pt idx="292">
                  <c:v>30803</c:v>
                </c:pt>
                <c:pt idx="293">
                  <c:v>30834</c:v>
                </c:pt>
                <c:pt idx="294">
                  <c:v>30864</c:v>
                </c:pt>
                <c:pt idx="295">
                  <c:v>30895</c:v>
                </c:pt>
                <c:pt idx="296">
                  <c:v>30926</c:v>
                </c:pt>
                <c:pt idx="297">
                  <c:v>30956</c:v>
                </c:pt>
                <c:pt idx="298">
                  <c:v>30987</c:v>
                </c:pt>
                <c:pt idx="299">
                  <c:v>31017</c:v>
                </c:pt>
                <c:pt idx="300">
                  <c:v>31048</c:v>
                </c:pt>
                <c:pt idx="301">
                  <c:v>31079</c:v>
                </c:pt>
                <c:pt idx="302">
                  <c:v>31107</c:v>
                </c:pt>
                <c:pt idx="303">
                  <c:v>31138</c:v>
                </c:pt>
                <c:pt idx="304">
                  <c:v>31168</c:v>
                </c:pt>
                <c:pt idx="305">
                  <c:v>31199</c:v>
                </c:pt>
                <c:pt idx="306">
                  <c:v>31229</c:v>
                </c:pt>
                <c:pt idx="307">
                  <c:v>31260</c:v>
                </c:pt>
                <c:pt idx="308">
                  <c:v>31291</c:v>
                </c:pt>
                <c:pt idx="309">
                  <c:v>31321</c:v>
                </c:pt>
                <c:pt idx="310">
                  <c:v>31352</c:v>
                </c:pt>
                <c:pt idx="311">
                  <c:v>31382</c:v>
                </c:pt>
                <c:pt idx="312">
                  <c:v>31413</c:v>
                </c:pt>
                <c:pt idx="313">
                  <c:v>31444</c:v>
                </c:pt>
                <c:pt idx="314">
                  <c:v>31472</c:v>
                </c:pt>
                <c:pt idx="315">
                  <c:v>31503</c:v>
                </c:pt>
                <c:pt idx="316">
                  <c:v>31533</c:v>
                </c:pt>
                <c:pt idx="317">
                  <c:v>31564</c:v>
                </c:pt>
                <c:pt idx="318">
                  <c:v>31594</c:v>
                </c:pt>
                <c:pt idx="319">
                  <c:v>31625</c:v>
                </c:pt>
                <c:pt idx="320">
                  <c:v>31656</c:v>
                </c:pt>
                <c:pt idx="321">
                  <c:v>31686</c:v>
                </c:pt>
                <c:pt idx="322">
                  <c:v>31717</c:v>
                </c:pt>
                <c:pt idx="323">
                  <c:v>31747</c:v>
                </c:pt>
                <c:pt idx="324">
                  <c:v>31778</c:v>
                </c:pt>
                <c:pt idx="325">
                  <c:v>31809</c:v>
                </c:pt>
                <c:pt idx="326">
                  <c:v>31837</c:v>
                </c:pt>
                <c:pt idx="327">
                  <c:v>31868</c:v>
                </c:pt>
                <c:pt idx="328">
                  <c:v>31898</c:v>
                </c:pt>
                <c:pt idx="329">
                  <c:v>31929</c:v>
                </c:pt>
                <c:pt idx="330">
                  <c:v>31959</c:v>
                </c:pt>
                <c:pt idx="331">
                  <c:v>31990</c:v>
                </c:pt>
                <c:pt idx="332">
                  <c:v>32021</c:v>
                </c:pt>
                <c:pt idx="333">
                  <c:v>32051</c:v>
                </c:pt>
                <c:pt idx="334">
                  <c:v>32082</c:v>
                </c:pt>
                <c:pt idx="335">
                  <c:v>32112</c:v>
                </c:pt>
                <c:pt idx="336">
                  <c:v>32143</c:v>
                </c:pt>
                <c:pt idx="337">
                  <c:v>32174</c:v>
                </c:pt>
                <c:pt idx="338">
                  <c:v>32203</c:v>
                </c:pt>
                <c:pt idx="339">
                  <c:v>32234</c:v>
                </c:pt>
                <c:pt idx="340">
                  <c:v>32264</c:v>
                </c:pt>
                <c:pt idx="341">
                  <c:v>32295</c:v>
                </c:pt>
                <c:pt idx="342">
                  <c:v>32325</c:v>
                </c:pt>
                <c:pt idx="343">
                  <c:v>32356</c:v>
                </c:pt>
                <c:pt idx="344">
                  <c:v>32387</c:v>
                </c:pt>
                <c:pt idx="345">
                  <c:v>32417</c:v>
                </c:pt>
                <c:pt idx="346">
                  <c:v>32448</c:v>
                </c:pt>
                <c:pt idx="347">
                  <c:v>32478</c:v>
                </c:pt>
                <c:pt idx="348">
                  <c:v>32509</c:v>
                </c:pt>
                <c:pt idx="349">
                  <c:v>32540</c:v>
                </c:pt>
                <c:pt idx="350">
                  <c:v>32568</c:v>
                </c:pt>
                <c:pt idx="351">
                  <c:v>32599</c:v>
                </c:pt>
                <c:pt idx="352">
                  <c:v>32629</c:v>
                </c:pt>
                <c:pt idx="353">
                  <c:v>32660</c:v>
                </c:pt>
                <c:pt idx="354">
                  <c:v>32690</c:v>
                </c:pt>
                <c:pt idx="355">
                  <c:v>32721</c:v>
                </c:pt>
                <c:pt idx="356">
                  <c:v>32752</c:v>
                </c:pt>
                <c:pt idx="357">
                  <c:v>32782</c:v>
                </c:pt>
                <c:pt idx="358">
                  <c:v>32813</c:v>
                </c:pt>
                <c:pt idx="359">
                  <c:v>32843</c:v>
                </c:pt>
                <c:pt idx="360">
                  <c:v>32874</c:v>
                </c:pt>
                <c:pt idx="361">
                  <c:v>32905</c:v>
                </c:pt>
                <c:pt idx="362">
                  <c:v>32933</c:v>
                </c:pt>
                <c:pt idx="363">
                  <c:v>32964</c:v>
                </c:pt>
                <c:pt idx="364">
                  <c:v>32994</c:v>
                </c:pt>
                <c:pt idx="365">
                  <c:v>33025</c:v>
                </c:pt>
                <c:pt idx="366">
                  <c:v>33055</c:v>
                </c:pt>
                <c:pt idx="367">
                  <c:v>33086</c:v>
                </c:pt>
                <c:pt idx="368">
                  <c:v>33117</c:v>
                </c:pt>
                <c:pt idx="369">
                  <c:v>33147</c:v>
                </c:pt>
                <c:pt idx="370">
                  <c:v>33178</c:v>
                </c:pt>
                <c:pt idx="371">
                  <c:v>33208</c:v>
                </c:pt>
                <c:pt idx="372">
                  <c:v>33239</c:v>
                </c:pt>
                <c:pt idx="373">
                  <c:v>33270</c:v>
                </c:pt>
                <c:pt idx="374">
                  <c:v>33298</c:v>
                </c:pt>
                <c:pt idx="375">
                  <c:v>33329</c:v>
                </c:pt>
                <c:pt idx="376">
                  <c:v>33359</c:v>
                </c:pt>
                <c:pt idx="377">
                  <c:v>33390</c:v>
                </c:pt>
                <c:pt idx="378">
                  <c:v>33420</c:v>
                </c:pt>
                <c:pt idx="379">
                  <c:v>33451</c:v>
                </c:pt>
                <c:pt idx="380">
                  <c:v>33482</c:v>
                </c:pt>
                <c:pt idx="381">
                  <c:v>33512</c:v>
                </c:pt>
                <c:pt idx="382">
                  <c:v>33543</c:v>
                </c:pt>
                <c:pt idx="383">
                  <c:v>33573</c:v>
                </c:pt>
                <c:pt idx="384">
                  <c:v>33604</c:v>
                </c:pt>
                <c:pt idx="385">
                  <c:v>33635</c:v>
                </c:pt>
                <c:pt idx="386">
                  <c:v>33664</c:v>
                </c:pt>
                <c:pt idx="387">
                  <c:v>33695</c:v>
                </c:pt>
                <c:pt idx="388">
                  <c:v>33725</c:v>
                </c:pt>
                <c:pt idx="389">
                  <c:v>33756</c:v>
                </c:pt>
                <c:pt idx="390">
                  <c:v>33786</c:v>
                </c:pt>
                <c:pt idx="391">
                  <c:v>33817</c:v>
                </c:pt>
                <c:pt idx="392">
                  <c:v>33848</c:v>
                </c:pt>
                <c:pt idx="393">
                  <c:v>33878</c:v>
                </c:pt>
                <c:pt idx="394">
                  <c:v>33909</c:v>
                </c:pt>
                <c:pt idx="395">
                  <c:v>33939</c:v>
                </c:pt>
                <c:pt idx="396">
                  <c:v>33970</c:v>
                </c:pt>
                <c:pt idx="397">
                  <c:v>34001</c:v>
                </c:pt>
                <c:pt idx="398">
                  <c:v>34029</c:v>
                </c:pt>
                <c:pt idx="399">
                  <c:v>34060</c:v>
                </c:pt>
                <c:pt idx="400">
                  <c:v>34090</c:v>
                </c:pt>
                <c:pt idx="401">
                  <c:v>34121</c:v>
                </c:pt>
                <c:pt idx="402">
                  <c:v>34151</c:v>
                </c:pt>
                <c:pt idx="403">
                  <c:v>34182</c:v>
                </c:pt>
                <c:pt idx="404">
                  <c:v>34213</c:v>
                </c:pt>
                <c:pt idx="405">
                  <c:v>34243</c:v>
                </c:pt>
                <c:pt idx="406">
                  <c:v>34274</c:v>
                </c:pt>
                <c:pt idx="407">
                  <c:v>34304</c:v>
                </c:pt>
                <c:pt idx="408">
                  <c:v>34335</c:v>
                </c:pt>
                <c:pt idx="409">
                  <c:v>34366</c:v>
                </c:pt>
                <c:pt idx="410">
                  <c:v>34394</c:v>
                </c:pt>
                <c:pt idx="411">
                  <c:v>34425</c:v>
                </c:pt>
                <c:pt idx="412">
                  <c:v>34455</c:v>
                </c:pt>
                <c:pt idx="413">
                  <c:v>34486</c:v>
                </c:pt>
                <c:pt idx="414">
                  <c:v>34516</c:v>
                </c:pt>
                <c:pt idx="415">
                  <c:v>34547</c:v>
                </c:pt>
                <c:pt idx="416">
                  <c:v>34578</c:v>
                </c:pt>
                <c:pt idx="417">
                  <c:v>34608</c:v>
                </c:pt>
                <c:pt idx="418">
                  <c:v>34639</c:v>
                </c:pt>
                <c:pt idx="419">
                  <c:v>34669</c:v>
                </c:pt>
                <c:pt idx="420">
                  <c:v>34700</c:v>
                </c:pt>
                <c:pt idx="421">
                  <c:v>34731</c:v>
                </c:pt>
                <c:pt idx="422">
                  <c:v>34759</c:v>
                </c:pt>
                <c:pt idx="423">
                  <c:v>34790</c:v>
                </c:pt>
                <c:pt idx="424">
                  <c:v>34820</c:v>
                </c:pt>
                <c:pt idx="425">
                  <c:v>34851</c:v>
                </c:pt>
                <c:pt idx="426">
                  <c:v>34881</c:v>
                </c:pt>
                <c:pt idx="427">
                  <c:v>34912</c:v>
                </c:pt>
                <c:pt idx="428">
                  <c:v>34943</c:v>
                </c:pt>
                <c:pt idx="429">
                  <c:v>34973</c:v>
                </c:pt>
                <c:pt idx="430">
                  <c:v>35004</c:v>
                </c:pt>
                <c:pt idx="431">
                  <c:v>35034</c:v>
                </c:pt>
                <c:pt idx="432">
                  <c:v>35065</c:v>
                </c:pt>
                <c:pt idx="433">
                  <c:v>35096</c:v>
                </c:pt>
                <c:pt idx="434">
                  <c:v>35125</c:v>
                </c:pt>
                <c:pt idx="435">
                  <c:v>35156</c:v>
                </c:pt>
                <c:pt idx="436">
                  <c:v>35186</c:v>
                </c:pt>
                <c:pt idx="437">
                  <c:v>35217</c:v>
                </c:pt>
                <c:pt idx="438">
                  <c:v>35247</c:v>
                </c:pt>
                <c:pt idx="439">
                  <c:v>35278</c:v>
                </c:pt>
                <c:pt idx="440">
                  <c:v>35309</c:v>
                </c:pt>
                <c:pt idx="441">
                  <c:v>35339</c:v>
                </c:pt>
                <c:pt idx="442">
                  <c:v>35370</c:v>
                </c:pt>
                <c:pt idx="443">
                  <c:v>35400</c:v>
                </c:pt>
                <c:pt idx="444">
                  <c:v>35431</c:v>
                </c:pt>
                <c:pt idx="445">
                  <c:v>35462</c:v>
                </c:pt>
                <c:pt idx="446">
                  <c:v>35490</c:v>
                </c:pt>
                <c:pt idx="447">
                  <c:v>35521</c:v>
                </c:pt>
                <c:pt idx="448">
                  <c:v>35551</c:v>
                </c:pt>
                <c:pt idx="449">
                  <c:v>35582</c:v>
                </c:pt>
                <c:pt idx="450">
                  <c:v>35612</c:v>
                </c:pt>
                <c:pt idx="451">
                  <c:v>35643</c:v>
                </c:pt>
                <c:pt idx="452">
                  <c:v>35674</c:v>
                </c:pt>
                <c:pt idx="453">
                  <c:v>35704</c:v>
                </c:pt>
                <c:pt idx="454">
                  <c:v>35735</c:v>
                </c:pt>
                <c:pt idx="455">
                  <c:v>35765</c:v>
                </c:pt>
                <c:pt idx="456">
                  <c:v>35796</c:v>
                </c:pt>
                <c:pt idx="457">
                  <c:v>35827</c:v>
                </c:pt>
                <c:pt idx="458">
                  <c:v>35855</c:v>
                </c:pt>
                <c:pt idx="459">
                  <c:v>35886</c:v>
                </c:pt>
                <c:pt idx="460">
                  <c:v>35916</c:v>
                </c:pt>
                <c:pt idx="461">
                  <c:v>35947</c:v>
                </c:pt>
                <c:pt idx="462">
                  <c:v>35977</c:v>
                </c:pt>
                <c:pt idx="463">
                  <c:v>36008</c:v>
                </c:pt>
                <c:pt idx="464">
                  <c:v>36039</c:v>
                </c:pt>
                <c:pt idx="465">
                  <c:v>36069</c:v>
                </c:pt>
                <c:pt idx="466">
                  <c:v>36100</c:v>
                </c:pt>
                <c:pt idx="467">
                  <c:v>36130</c:v>
                </c:pt>
                <c:pt idx="468">
                  <c:v>36161</c:v>
                </c:pt>
                <c:pt idx="469">
                  <c:v>36192</c:v>
                </c:pt>
                <c:pt idx="470">
                  <c:v>36220</c:v>
                </c:pt>
                <c:pt idx="471">
                  <c:v>36251</c:v>
                </c:pt>
                <c:pt idx="472">
                  <c:v>36281</c:v>
                </c:pt>
                <c:pt idx="473">
                  <c:v>36312</c:v>
                </c:pt>
                <c:pt idx="474">
                  <c:v>36342</c:v>
                </c:pt>
                <c:pt idx="475">
                  <c:v>36373</c:v>
                </c:pt>
                <c:pt idx="476">
                  <c:v>36404</c:v>
                </c:pt>
                <c:pt idx="477">
                  <c:v>36434</c:v>
                </c:pt>
                <c:pt idx="478">
                  <c:v>36465</c:v>
                </c:pt>
                <c:pt idx="479">
                  <c:v>36495</c:v>
                </c:pt>
                <c:pt idx="480">
                  <c:v>36526</c:v>
                </c:pt>
                <c:pt idx="481">
                  <c:v>36557</c:v>
                </c:pt>
                <c:pt idx="482">
                  <c:v>36586</c:v>
                </c:pt>
                <c:pt idx="483">
                  <c:v>36617</c:v>
                </c:pt>
                <c:pt idx="484">
                  <c:v>36647</c:v>
                </c:pt>
                <c:pt idx="485">
                  <c:v>36678</c:v>
                </c:pt>
                <c:pt idx="486">
                  <c:v>36708</c:v>
                </c:pt>
                <c:pt idx="487">
                  <c:v>36739</c:v>
                </c:pt>
                <c:pt idx="488">
                  <c:v>36770</c:v>
                </c:pt>
                <c:pt idx="489">
                  <c:v>36800</c:v>
                </c:pt>
                <c:pt idx="490">
                  <c:v>36831</c:v>
                </c:pt>
                <c:pt idx="491">
                  <c:v>36861</c:v>
                </c:pt>
                <c:pt idx="492">
                  <c:v>36892</c:v>
                </c:pt>
                <c:pt idx="493">
                  <c:v>36923</c:v>
                </c:pt>
                <c:pt idx="494">
                  <c:v>36951</c:v>
                </c:pt>
                <c:pt idx="495">
                  <c:v>36982</c:v>
                </c:pt>
                <c:pt idx="496">
                  <c:v>37012</c:v>
                </c:pt>
                <c:pt idx="497">
                  <c:v>37043</c:v>
                </c:pt>
                <c:pt idx="498">
                  <c:v>37073</c:v>
                </c:pt>
                <c:pt idx="499">
                  <c:v>37104</c:v>
                </c:pt>
                <c:pt idx="500">
                  <c:v>37135</c:v>
                </c:pt>
                <c:pt idx="501">
                  <c:v>37165</c:v>
                </c:pt>
                <c:pt idx="502">
                  <c:v>37196</c:v>
                </c:pt>
                <c:pt idx="503">
                  <c:v>37226</c:v>
                </c:pt>
                <c:pt idx="504">
                  <c:v>37257</c:v>
                </c:pt>
                <c:pt idx="505">
                  <c:v>37288</c:v>
                </c:pt>
                <c:pt idx="506">
                  <c:v>37316</c:v>
                </c:pt>
                <c:pt idx="507">
                  <c:v>37347</c:v>
                </c:pt>
                <c:pt idx="508">
                  <c:v>37377</c:v>
                </c:pt>
                <c:pt idx="509">
                  <c:v>37408</c:v>
                </c:pt>
                <c:pt idx="510">
                  <c:v>37438</c:v>
                </c:pt>
                <c:pt idx="511">
                  <c:v>37469</c:v>
                </c:pt>
                <c:pt idx="512">
                  <c:v>37500</c:v>
                </c:pt>
                <c:pt idx="513">
                  <c:v>37530</c:v>
                </c:pt>
                <c:pt idx="514">
                  <c:v>37561</c:v>
                </c:pt>
                <c:pt idx="515">
                  <c:v>37591</c:v>
                </c:pt>
                <c:pt idx="516">
                  <c:v>37622</c:v>
                </c:pt>
                <c:pt idx="517">
                  <c:v>37653</c:v>
                </c:pt>
                <c:pt idx="518">
                  <c:v>37681</c:v>
                </c:pt>
                <c:pt idx="519">
                  <c:v>37712</c:v>
                </c:pt>
                <c:pt idx="520">
                  <c:v>37742</c:v>
                </c:pt>
                <c:pt idx="521">
                  <c:v>37773</c:v>
                </c:pt>
                <c:pt idx="522">
                  <c:v>37803</c:v>
                </c:pt>
                <c:pt idx="523">
                  <c:v>37834</c:v>
                </c:pt>
                <c:pt idx="524">
                  <c:v>37865</c:v>
                </c:pt>
                <c:pt idx="525">
                  <c:v>37895</c:v>
                </c:pt>
                <c:pt idx="526">
                  <c:v>37926</c:v>
                </c:pt>
                <c:pt idx="527">
                  <c:v>37956</c:v>
                </c:pt>
                <c:pt idx="528">
                  <c:v>37987</c:v>
                </c:pt>
                <c:pt idx="529">
                  <c:v>38018</c:v>
                </c:pt>
                <c:pt idx="530">
                  <c:v>38047</c:v>
                </c:pt>
                <c:pt idx="531">
                  <c:v>38078</c:v>
                </c:pt>
                <c:pt idx="532">
                  <c:v>38108</c:v>
                </c:pt>
                <c:pt idx="533">
                  <c:v>38139</c:v>
                </c:pt>
                <c:pt idx="534">
                  <c:v>38169</c:v>
                </c:pt>
                <c:pt idx="535">
                  <c:v>38200</c:v>
                </c:pt>
                <c:pt idx="536">
                  <c:v>38231</c:v>
                </c:pt>
                <c:pt idx="537">
                  <c:v>38261</c:v>
                </c:pt>
                <c:pt idx="538">
                  <c:v>38292</c:v>
                </c:pt>
                <c:pt idx="539">
                  <c:v>38322</c:v>
                </c:pt>
                <c:pt idx="540">
                  <c:v>38353</c:v>
                </c:pt>
                <c:pt idx="541">
                  <c:v>38384</c:v>
                </c:pt>
                <c:pt idx="542">
                  <c:v>38412</c:v>
                </c:pt>
                <c:pt idx="543">
                  <c:v>38443</c:v>
                </c:pt>
                <c:pt idx="544">
                  <c:v>38473</c:v>
                </c:pt>
                <c:pt idx="545">
                  <c:v>38504</c:v>
                </c:pt>
                <c:pt idx="546">
                  <c:v>38534</c:v>
                </c:pt>
                <c:pt idx="547">
                  <c:v>38565</c:v>
                </c:pt>
                <c:pt idx="548">
                  <c:v>38596</c:v>
                </c:pt>
                <c:pt idx="549">
                  <c:v>38626</c:v>
                </c:pt>
                <c:pt idx="550">
                  <c:v>38657</c:v>
                </c:pt>
                <c:pt idx="551">
                  <c:v>38687</c:v>
                </c:pt>
                <c:pt idx="552">
                  <c:v>38718</c:v>
                </c:pt>
                <c:pt idx="553">
                  <c:v>38749</c:v>
                </c:pt>
                <c:pt idx="554">
                  <c:v>38777</c:v>
                </c:pt>
                <c:pt idx="555">
                  <c:v>38808</c:v>
                </c:pt>
                <c:pt idx="556">
                  <c:v>38838</c:v>
                </c:pt>
                <c:pt idx="557">
                  <c:v>38869</c:v>
                </c:pt>
                <c:pt idx="558">
                  <c:v>38899</c:v>
                </c:pt>
                <c:pt idx="559">
                  <c:v>38930</c:v>
                </c:pt>
                <c:pt idx="560">
                  <c:v>38961</c:v>
                </c:pt>
                <c:pt idx="561">
                  <c:v>38991</c:v>
                </c:pt>
                <c:pt idx="562">
                  <c:v>39022</c:v>
                </c:pt>
                <c:pt idx="563">
                  <c:v>39052</c:v>
                </c:pt>
                <c:pt idx="564">
                  <c:v>39083</c:v>
                </c:pt>
                <c:pt idx="565">
                  <c:v>39114</c:v>
                </c:pt>
                <c:pt idx="566">
                  <c:v>39142</c:v>
                </c:pt>
                <c:pt idx="567">
                  <c:v>39173</c:v>
                </c:pt>
                <c:pt idx="568">
                  <c:v>39203</c:v>
                </c:pt>
                <c:pt idx="569">
                  <c:v>39234</c:v>
                </c:pt>
                <c:pt idx="570">
                  <c:v>39264</c:v>
                </c:pt>
                <c:pt idx="571">
                  <c:v>39295</c:v>
                </c:pt>
                <c:pt idx="572">
                  <c:v>39326</c:v>
                </c:pt>
                <c:pt idx="573">
                  <c:v>39356</c:v>
                </c:pt>
                <c:pt idx="574">
                  <c:v>39387</c:v>
                </c:pt>
                <c:pt idx="575">
                  <c:v>39417</c:v>
                </c:pt>
                <c:pt idx="576">
                  <c:v>39448</c:v>
                </c:pt>
                <c:pt idx="577">
                  <c:v>39479</c:v>
                </c:pt>
                <c:pt idx="578">
                  <c:v>39508</c:v>
                </c:pt>
                <c:pt idx="579">
                  <c:v>39539</c:v>
                </c:pt>
                <c:pt idx="580">
                  <c:v>39569</c:v>
                </c:pt>
                <c:pt idx="581">
                  <c:v>39600</c:v>
                </c:pt>
                <c:pt idx="582">
                  <c:v>39630</c:v>
                </c:pt>
                <c:pt idx="583">
                  <c:v>39661</c:v>
                </c:pt>
                <c:pt idx="584">
                  <c:v>39692</c:v>
                </c:pt>
                <c:pt idx="585">
                  <c:v>39722</c:v>
                </c:pt>
                <c:pt idx="586">
                  <c:v>39753</c:v>
                </c:pt>
                <c:pt idx="587">
                  <c:v>39783</c:v>
                </c:pt>
                <c:pt idx="588">
                  <c:v>39814</c:v>
                </c:pt>
                <c:pt idx="589">
                  <c:v>39845</c:v>
                </c:pt>
                <c:pt idx="590">
                  <c:v>39873</c:v>
                </c:pt>
                <c:pt idx="591">
                  <c:v>39904</c:v>
                </c:pt>
                <c:pt idx="592">
                  <c:v>39934</c:v>
                </c:pt>
                <c:pt idx="593">
                  <c:v>39965</c:v>
                </c:pt>
                <c:pt idx="594">
                  <c:v>39995</c:v>
                </c:pt>
                <c:pt idx="595">
                  <c:v>40026</c:v>
                </c:pt>
                <c:pt idx="596">
                  <c:v>40057</c:v>
                </c:pt>
                <c:pt idx="597">
                  <c:v>40087</c:v>
                </c:pt>
                <c:pt idx="598">
                  <c:v>40118</c:v>
                </c:pt>
                <c:pt idx="599">
                  <c:v>40148</c:v>
                </c:pt>
                <c:pt idx="600">
                  <c:v>40179</c:v>
                </c:pt>
                <c:pt idx="601">
                  <c:v>40210</c:v>
                </c:pt>
                <c:pt idx="602">
                  <c:v>40238</c:v>
                </c:pt>
              </c:numCache>
            </c:numRef>
          </c:cat>
          <c:val>
            <c:numRef>
              <c:f>Sheet1!$C$6:$C$705</c:f>
              <c:numCache>
                <c:formatCode>0.0</c:formatCode>
                <c:ptCount val="700"/>
                <c:pt idx="0">
                  <c:v>8.3000000000000007</c:v>
                </c:pt>
                <c:pt idx="1">
                  <c:v>7.8</c:v>
                </c:pt>
                <c:pt idx="2">
                  <c:v>6.6</c:v>
                </c:pt>
                <c:pt idx="3">
                  <c:v>5.5</c:v>
                </c:pt>
                <c:pt idx="4">
                  <c:v>7.6</c:v>
                </c:pt>
                <c:pt idx="5">
                  <c:v>7.6</c:v>
                </c:pt>
                <c:pt idx="6">
                  <c:v>7.4</c:v>
                </c:pt>
                <c:pt idx="7">
                  <c:v>7.4</c:v>
                </c:pt>
                <c:pt idx="8">
                  <c:v>7.1</c:v>
                </c:pt>
                <c:pt idx="9">
                  <c:v>7</c:v>
                </c:pt>
                <c:pt idx="10">
                  <c:v>6.8</c:v>
                </c:pt>
                <c:pt idx="11">
                  <c:v>7.4</c:v>
                </c:pt>
                <c:pt idx="12">
                  <c:v>8.2000000000000011</c:v>
                </c:pt>
                <c:pt idx="13">
                  <c:v>8.2000000000000011</c:v>
                </c:pt>
                <c:pt idx="14">
                  <c:v>7.4</c:v>
                </c:pt>
                <c:pt idx="15">
                  <c:v>7.6</c:v>
                </c:pt>
                <c:pt idx="16">
                  <c:v>7.8</c:v>
                </c:pt>
                <c:pt idx="17">
                  <c:v>8.5</c:v>
                </c:pt>
                <c:pt idx="18">
                  <c:v>9.1</c:v>
                </c:pt>
                <c:pt idx="19">
                  <c:v>8.8000000000000007</c:v>
                </c:pt>
                <c:pt idx="20">
                  <c:v>8.4</c:v>
                </c:pt>
                <c:pt idx="21">
                  <c:v>8.8000000000000007</c:v>
                </c:pt>
                <c:pt idx="22">
                  <c:v>8.8000000000000007</c:v>
                </c:pt>
                <c:pt idx="23">
                  <c:v>8.7000000000000011</c:v>
                </c:pt>
                <c:pt idx="24">
                  <c:v>8.4</c:v>
                </c:pt>
                <c:pt idx="25">
                  <c:v>8.9</c:v>
                </c:pt>
                <c:pt idx="26">
                  <c:v>8.7000000000000011</c:v>
                </c:pt>
                <c:pt idx="27">
                  <c:v>8.8000000000000007</c:v>
                </c:pt>
                <c:pt idx="28">
                  <c:v>8.1</c:v>
                </c:pt>
                <c:pt idx="29">
                  <c:v>8.7000000000000011</c:v>
                </c:pt>
                <c:pt idx="30">
                  <c:v>8.7000000000000011</c:v>
                </c:pt>
                <c:pt idx="31">
                  <c:v>8.5</c:v>
                </c:pt>
                <c:pt idx="32">
                  <c:v>7.5</c:v>
                </c:pt>
                <c:pt idx="33">
                  <c:v>8.3000000000000007</c:v>
                </c:pt>
                <c:pt idx="34">
                  <c:v>7.4</c:v>
                </c:pt>
                <c:pt idx="35">
                  <c:v>7.3</c:v>
                </c:pt>
                <c:pt idx="36">
                  <c:v>8</c:v>
                </c:pt>
                <c:pt idx="37">
                  <c:v>7.7</c:v>
                </c:pt>
                <c:pt idx="38">
                  <c:v>7.6</c:v>
                </c:pt>
                <c:pt idx="39">
                  <c:v>7.7</c:v>
                </c:pt>
                <c:pt idx="40">
                  <c:v>7.9</c:v>
                </c:pt>
                <c:pt idx="41">
                  <c:v>7.6</c:v>
                </c:pt>
                <c:pt idx="42">
                  <c:v>7.2</c:v>
                </c:pt>
                <c:pt idx="43">
                  <c:v>7.2</c:v>
                </c:pt>
                <c:pt idx="44">
                  <c:v>8</c:v>
                </c:pt>
                <c:pt idx="45">
                  <c:v>8.6</c:v>
                </c:pt>
                <c:pt idx="46">
                  <c:v>8.1</c:v>
                </c:pt>
                <c:pt idx="47">
                  <c:v>7.8</c:v>
                </c:pt>
                <c:pt idx="48">
                  <c:v>7.9</c:v>
                </c:pt>
                <c:pt idx="49">
                  <c:v>7.5</c:v>
                </c:pt>
                <c:pt idx="50">
                  <c:v>9.3000000000000007</c:v>
                </c:pt>
                <c:pt idx="51">
                  <c:v>9.6</c:v>
                </c:pt>
                <c:pt idx="52">
                  <c:v>8.9</c:v>
                </c:pt>
                <c:pt idx="53">
                  <c:v>8.7000000000000011</c:v>
                </c:pt>
                <c:pt idx="54">
                  <c:v>8.3000000000000007</c:v>
                </c:pt>
                <c:pt idx="55">
                  <c:v>8.3000000000000007</c:v>
                </c:pt>
                <c:pt idx="56">
                  <c:v>9</c:v>
                </c:pt>
                <c:pt idx="57">
                  <c:v>8.4</c:v>
                </c:pt>
                <c:pt idx="58">
                  <c:v>9.7000000000000011</c:v>
                </c:pt>
                <c:pt idx="59">
                  <c:v>9.7000000000000011</c:v>
                </c:pt>
                <c:pt idx="60">
                  <c:v>9.3000000000000007</c:v>
                </c:pt>
                <c:pt idx="61">
                  <c:v>7.8</c:v>
                </c:pt>
                <c:pt idx="62">
                  <c:v>7.8</c:v>
                </c:pt>
                <c:pt idx="63">
                  <c:v>7.3</c:v>
                </c:pt>
                <c:pt idx="64">
                  <c:v>8.3000000000000007</c:v>
                </c:pt>
                <c:pt idx="65">
                  <c:v>9.2000000000000011</c:v>
                </c:pt>
                <c:pt idx="66">
                  <c:v>9</c:v>
                </c:pt>
                <c:pt idx="67">
                  <c:v>8.8000000000000007</c:v>
                </c:pt>
                <c:pt idx="68">
                  <c:v>9.8000000000000007</c:v>
                </c:pt>
                <c:pt idx="69">
                  <c:v>8</c:v>
                </c:pt>
                <c:pt idx="70">
                  <c:v>8.7000000000000011</c:v>
                </c:pt>
                <c:pt idx="71">
                  <c:v>8.9</c:v>
                </c:pt>
                <c:pt idx="72">
                  <c:v>8.4</c:v>
                </c:pt>
                <c:pt idx="73">
                  <c:v>8.1</c:v>
                </c:pt>
                <c:pt idx="74">
                  <c:v>7.7</c:v>
                </c:pt>
                <c:pt idx="75">
                  <c:v>7.3</c:v>
                </c:pt>
                <c:pt idx="76">
                  <c:v>8.3000000000000007</c:v>
                </c:pt>
                <c:pt idx="77">
                  <c:v>8.4</c:v>
                </c:pt>
                <c:pt idx="78">
                  <c:v>8</c:v>
                </c:pt>
                <c:pt idx="79">
                  <c:v>8.3000000000000007</c:v>
                </c:pt>
                <c:pt idx="80">
                  <c:v>8</c:v>
                </c:pt>
                <c:pt idx="81">
                  <c:v>8.7000000000000011</c:v>
                </c:pt>
                <c:pt idx="82">
                  <c:v>8.9</c:v>
                </c:pt>
                <c:pt idx="83">
                  <c:v>8.7000000000000011</c:v>
                </c:pt>
                <c:pt idx="84">
                  <c:v>9.2000000000000011</c:v>
                </c:pt>
                <c:pt idx="85">
                  <c:v>9.6</c:v>
                </c:pt>
                <c:pt idx="86">
                  <c:v>9.9</c:v>
                </c:pt>
                <c:pt idx="87">
                  <c:v>8.9</c:v>
                </c:pt>
                <c:pt idx="88">
                  <c:v>9.1</c:v>
                </c:pt>
                <c:pt idx="89">
                  <c:v>9</c:v>
                </c:pt>
                <c:pt idx="90">
                  <c:v>9.7000000000000011</c:v>
                </c:pt>
                <c:pt idx="91">
                  <c:v>9.8000000000000007</c:v>
                </c:pt>
                <c:pt idx="92">
                  <c:v>9</c:v>
                </c:pt>
                <c:pt idx="93">
                  <c:v>9.8000000000000007</c:v>
                </c:pt>
                <c:pt idx="94">
                  <c:v>9.7000000000000011</c:v>
                </c:pt>
                <c:pt idx="95">
                  <c:v>9.4</c:v>
                </c:pt>
                <c:pt idx="96">
                  <c:v>8.9</c:v>
                </c:pt>
                <c:pt idx="97">
                  <c:v>9.5</c:v>
                </c:pt>
                <c:pt idx="98">
                  <c:v>8.8000000000000007</c:v>
                </c:pt>
                <c:pt idx="99">
                  <c:v>9.5</c:v>
                </c:pt>
                <c:pt idx="100">
                  <c:v>9.2000000000000011</c:v>
                </c:pt>
                <c:pt idx="101">
                  <c:v>8.8000000000000007</c:v>
                </c:pt>
                <c:pt idx="102">
                  <c:v>7.7</c:v>
                </c:pt>
                <c:pt idx="103">
                  <c:v>7.5</c:v>
                </c:pt>
                <c:pt idx="104">
                  <c:v>7.6</c:v>
                </c:pt>
                <c:pt idx="105">
                  <c:v>7.8</c:v>
                </c:pt>
                <c:pt idx="106">
                  <c:v>7.6</c:v>
                </c:pt>
                <c:pt idx="107">
                  <c:v>8</c:v>
                </c:pt>
                <c:pt idx="108">
                  <c:v>7.1</c:v>
                </c:pt>
                <c:pt idx="109">
                  <c:v>6.5</c:v>
                </c:pt>
                <c:pt idx="110">
                  <c:v>7</c:v>
                </c:pt>
                <c:pt idx="111">
                  <c:v>6.6</c:v>
                </c:pt>
                <c:pt idx="112">
                  <c:v>7</c:v>
                </c:pt>
                <c:pt idx="113">
                  <c:v>7.9</c:v>
                </c:pt>
                <c:pt idx="114">
                  <c:v>8.7000000000000011</c:v>
                </c:pt>
                <c:pt idx="115">
                  <c:v>8.5</c:v>
                </c:pt>
                <c:pt idx="116">
                  <c:v>8.5</c:v>
                </c:pt>
                <c:pt idx="117">
                  <c:v>8.3000000000000007</c:v>
                </c:pt>
                <c:pt idx="118">
                  <c:v>8.5</c:v>
                </c:pt>
                <c:pt idx="119">
                  <c:v>8.6</c:v>
                </c:pt>
                <c:pt idx="120">
                  <c:v>8.3000000000000007</c:v>
                </c:pt>
                <c:pt idx="121">
                  <c:v>8.1</c:v>
                </c:pt>
                <c:pt idx="122">
                  <c:v>8.7000000000000011</c:v>
                </c:pt>
                <c:pt idx="123">
                  <c:v>10.5</c:v>
                </c:pt>
                <c:pt idx="124">
                  <c:v>9.4</c:v>
                </c:pt>
                <c:pt idx="125">
                  <c:v>8.7000000000000011</c:v>
                </c:pt>
                <c:pt idx="126">
                  <c:v>10.1</c:v>
                </c:pt>
                <c:pt idx="127">
                  <c:v>10</c:v>
                </c:pt>
                <c:pt idx="128">
                  <c:v>9.8000000000000007</c:v>
                </c:pt>
                <c:pt idx="129">
                  <c:v>9.8000000000000007</c:v>
                </c:pt>
                <c:pt idx="130">
                  <c:v>10.200000000000001</c:v>
                </c:pt>
                <c:pt idx="131">
                  <c:v>9.7000000000000011</c:v>
                </c:pt>
                <c:pt idx="132">
                  <c:v>9.9</c:v>
                </c:pt>
                <c:pt idx="133">
                  <c:v>9.9</c:v>
                </c:pt>
                <c:pt idx="134">
                  <c:v>10.1</c:v>
                </c:pt>
                <c:pt idx="135">
                  <c:v>9.8000000000000007</c:v>
                </c:pt>
                <c:pt idx="136">
                  <c:v>10.200000000000001</c:v>
                </c:pt>
                <c:pt idx="137">
                  <c:v>11.4</c:v>
                </c:pt>
                <c:pt idx="138">
                  <c:v>10.4</c:v>
                </c:pt>
                <c:pt idx="139">
                  <c:v>10.4</c:v>
                </c:pt>
                <c:pt idx="140">
                  <c:v>9.7000000000000011</c:v>
                </c:pt>
                <c:pt idx="141">
                  <c:v>9.7000000000000011</c:v>
                </c:pt>
                <c:pt idx="142">
                  <c:v>9.5</c:v>
                </c:pt>
                <c:pt idx="143">
                  <c:v>9.6</c:v>
                </c:pt>
                <c:pt idx="144">
                  <c:v>9.2000000000000011</c:v>
                </c:pt>
                <c:pt idx="145">
                  <c:v>9.4</c:v>
                </c:pt>
                <c:pt idx="146">
                  <c:v>8.3000000000000007</c:v>
                </c:pt>
                <c:pt idx="147">
                  <c:v>8</c:v>
                </c:pt>
                <c:pt idx="148">
                  <c:v>8.2000000000000011</c:v>
                </c:pt>
                <c:pt idx="149">
                  <c:v>8</c:v>
                </c:pt>
                <c:pt idx="150">
                  <c:v>8.2000000000000011</c:v>
                </c:pt>
                <c:pt idx="151">
                  <c:v>8.6</c:v>
                </c:pt>
                <c:pt idx="152">
                  <c:v>8.8000000000000007</c:v>
                </c:pt>
                <c:pt idx="153">
                  <c:v>9.5</c:v>
                </c:pt>
                <c:pt idx="154">
                  <c:v>10.200000000000001</c:v>
                </c:pt>
                <c:pt idx="155">
                  <c:v>10.3</c:v>
                </c:pt>
                <c:pt idx="156">
                  <c:v>9.1</c:v>
                </c:pt>
                <c:pt idx="157">
                  <c:v>9.5</c:v>
                </c:pt>
                <c:pt idx="158">
                  <c:v>9.7000000000000011</c:v>
                </c:pt>
                <c:pt idx="159">
                  <c:v>10.200000000000001</c:v>
                </c:pt>
                <c:pt idx="160">
                  <c:v>10.200000000000001</c:v>
                </c:pt>
                <c:pt idx="161">
                  <c:v>10.7</c:v>
                </c:pt>
                <c:pt idx="162">
                  <c:v>10.200000000000001</c:v>
                </c:pt>
                <c:pt idx="163">
                  <c:v>11</c:v>
                </c:pt>
                <c:pt idx="164">
                  <c:v>10.200000000000001</c:v>
                </c:pt>
                <c:pt idx="165">
                  <c:v>11.6</c:v>
                </c:pt>
                <c:pt idx="166">
                  <c:v>11.6</c:v>
                </c:pt>
                <c:pt idx="167">
                  <c:v>12</c:v>
                </c:pt>
                <c:pt idx="168">
                  <c:v>11.7</c:v>
                </c:pt>
                <c:pt idx="169">
                  <c:v>11.5</c:v>
                </c:pt>
                <c:pt idx="170">
                  <c:v>10.7</c:v>
                </c:pt>
                <c:pt idx="171">
                  <c:v>10.4</c:v>
                </c:pt>
                <c:pt idx="172">
                  <c:v>10</c:v>
                </c:pt>
                <c:pt idx="173">
                  <c:v>10.200000000000001</c:v>
                </c:pt>
                <c:pt idx="174">
                  <c:v>10.6</c:v>
                </c:pt>
                <c:pt idx="175">
                  <c:v>9.5</c:v>
                </c:pt>
                <c:pt idx="176">
                  <c:v>10.200000000000001</c:v>
                </c:pt>
                <c:pt idx="177">
                  <c:v>10.7</c:v>
                </c:pt>
                <c:pt idx="178">
                  <c:v>11.1</c:v>
                </c:pt>
                <c:pt idx="179">
                  <c:v>11.2</c:v>
                </c:pt>
                <c:pt idx="180">
                  <c:v>10.3</c:v>
                </c:pt>
                <c:pt idx="181">
                  <c:v>9.5</c:v>
                </c:pt>
                <c:pt idx="182">
                  <c:v>9.7000000000000011</c:v>
                </c:pt>
                <c:pt idx="183">
                  <c:v>11.3</c:v>
                </c:pt>
                <c:pt idx="184">
                  <c:v>14.6</c:v>
                </c:pt>
                <c:pt idx="185">
                  <c:v>11.4</c:v>
                </c:pt>
                <c:pt idx="186">
                  <c:v>9.7000000000000011</c:v>
                </c:pt>
                <c:pt idx="187">
                  <c:v>10.200000000000001</c:v>
                </c:pt>
                <c:pt idx="188">
                  <c:v>10.3</c:v>
                </c:pt>
                <c:pt idx="189">
                  <c:v>10.7</c:v>
                </c:pt>
                <c:pt idx="190">
                  <c:v>10.1</c:v>
                </c:pt>
                <c:pt idx="191">
                  <c:v>9.4</c:v>
                </c:pt>
                <c:pt idx="192">
                  <c:v>9.2000000000000011</c:v>
                </c:pt>
                <c:pt idx="193">
                  <c:v>9.9</c:v>
                </c:pt>
                <c:pt idx="194">
                  <c:v>9.9</c:v>
                </c:pt>
                <c:pt idx="195">
                  <c:v>9.4</c:v>
                </c:pt>
                <c:pt idx="196">
                  <c:v>10.1</c:v>
                </c:pt>
                <c:pt idx="197">
                  <c:v>9.2000000000000011</c:v>
                </c:pt>
                <c:pt idx="198">
                  <c:v>9.6</c:v>
                </c:pt>
                <c:pt idx="199">
                  <c:v>9.6</c:v>
                </c:pt>
                <c:pt idx="200">
                  <c:v>9.3000000000000007</c:v>
                </c:pt>
                <c:pt idx="201">
                  <c:v>9.1</c:v>
                </c:pt>
                <c:pt idx="202">
                  <c:v>9.4</c:v>
                </c:pt>
                <c:pt idx="203">
                  <c:v>8.5</c:v>
                </c:pt>
                <c:pt idx="204">
                  <c:v>8.5</c:v>
                </c:pt>
                <c:pt idx="205">
                  <c:v>7.1</c:v>
                </c:pt>
                <c:pt idx="206">
                  <c:v>8.4</c:v>
                </c:pt>
                <c:pt idx="207">
                  <c:v>8.5</c:v>
                </c:pt>
                <c:pt idx="208">
                  <c:v>8.3000000000000007</c:v>
                </c:pt>
                <c:pt idx="209">
                  <c:v>8.7000000000000011</c:v>
                </c:pt>
                <c:pt idx="210">
                  <c:v>8.6</c:v>
                </c:pt>
                <c:pt idx="211">
                  <c:v>9</c:v>
                </c:pt>
                <c:pt idx="212">
                  <c:v>9.3000000000000007</c:v>
                </c:pt>
                <c:pt idx="213">
                  <c:v>9.4</c:v>
                </c:pt>
                <c:pt idx="214">
                  <c:v>9.4</c:v>
                </c:pt>
                <c:pt idx="215">
                  <c:v>9.4</c:v>
                </c:pt>
                <c:pt idx="216">
                  <c:v>9.9</c:v>
                </c:pt>
                <c:pt idx="217">
                  <c:v>9.2000000000000011</c:v>
                </c:pt>
                <c:pt idx="218">
                  <c:v>9.1</c:v>
                </c:pt>
                <c:pt idx="219">
                  <c:v>8.9</c:v>
                </c:pt>
                <c:pt idx="220">
                  <c:v>8.5</c:v>
                </c:pt>
                <c:pt idx="221">
                  <c:v>8.1</c:v>
                </c:pt>
                <c:pt idx="222">
                  <c:v>9.1</c:v>
                </c:pt>
                <c:pt idx="223">
                  <c:v>8.5</c:v>
                </c:pt>
                <c:pt idx="224">
                  <c:v>8.8000000000000007</c:v>
                </c:pt>
                <c:pt idx="225">
                  <c:v>8.9</c:v>
                </c:pt>
                <c:pt idx="226">
                  <c:v>8.8000000000000007</c:v>
                </c:pt>
                <c:pt idx="227">
                  <c:v>8.7000000000000011</c:v>
                </c:pt>
                <c:pt idx="228">
                  <c:v>9.3000000000000007</c:v>
                </c:pt>
                <c:pt idx="229">
                  <c:v>9.2000000000000011</c:v>
                </c:pt>
                <c:pt idx="230">
                  <c:v>9.4</c:v>
                </c:pt>
                <c:pt idx="231">
                  <c:v>9.2000000000000011</c:v>
                </c:pt>
                <c:pt idx="232">
                  <c:v>8.7000000000000011</c:v>
                </c:pt>
                <c:pt idx="233">
                  <c:v>8.3000000000000007</c:v>
                </c:pt>
                <c:pt idx="234">
                  <c:v>9</c:v>
                </c:pt>
                <c:pt idx="235">
                  <c:v>8.1</c:v>
                </c:pt>
                <c:pt idx="236">
                  <c:v>7.9</c:v>
                </c:pt>
                <c:pt idx="237">
                  <c:v>8.5</c:v>
                </c:pt>
                <c:pt idx="238">
                  <c:v>8.7000000000000011</c:v>
                </c:pt>
                <c:pt idx="239">
                  <c:v>9.2000000000000011</c:v>
                </c:pt>
                <c:pt idx="240">
                  <c:v>8.9</c:v>
                </c:pt>
                <c:pt idx="241">
                  <c:v>9.1</c:v>
                </c:pt>
                <c:pt idx="242">
                  <c:v>9</c:v>
                </c:pt>
                <c:pt idx="243">
                  <c:v>9.9</c:v>
                </c:pt>
                <c:pt idx="244">
                  <c:v>10</c:v>
                </c:pt>
                <c:pt idx="245">
                  <c:v>9.6</c:v>
                </c:pt>
                <c:pt idx="246">
                  <c:v>9.6</c:v>
                </c:pt>
                <c:pt idx="247">
                  <c:v>9.7000000000000011</c:v>
                </c:pt>
                <c:pt idx="248">
                  <c:v>10.3</c:v>
                </c:pt>
                <c:pt idx="249">
                  <c:v>10.200000000000001</c:v>
                </c:pt>
                <c:pt idx="250">
                  <c:v>10.7</c:v>
                </c:pt>
                <c:pt idx="251">
                  <c:v>10.5</c:v>
                </c:pt>
                <c:pt idx="252">
                  <c:v>9.8000000000000007</c:v>
                </c:pt>
                <c:pt idx="253">
                  <c:v>9.6</c:v>
                </c:pt>
                <c:pt idx="254">
                  <c:v>9.6</c:v>
                </c:pt>
                <c:pt idx="255">
                  <c:v>9.5</c:v>
                </c:pt>
                <c:pt idx="256">
                  <c:v>9.7000000000000011</c:v>
                </c:pt>
                <c:pt idx="257">
                  <c:v>9.6</c:v>
                </c:pt>
                <c:pt idx="258">
                  <c:v>11.1</c:v>
                </c:pt>
                <c:pt idx="259">
                  <c:v>10.8</c:v>
                </c:pt>
                <c:pt idx="260">
                  <c:v>11.3</c:v>
                </c:pt>
                <c:pt idx="261">
                  <c:v>12</c:v>
                </c:pt>
                <c:pt idx="262">
                  <c:v>12.2</c:v>
                </c:pt>
                <c:pt idx="263">
                  <c:v>11.4</c:v>
                </c:pt>
                <c:pt idx="264">
                  <c:v>11.6</c:v>
                </c:pt>
                <c:pt idx="265">
                  <c:v>11.1</c:v>
                </c:pt>
                <c:pt idx="266">
                  <c:v>11.2</c:v>
                </c:pt>
                <c:pt idx="267">
                  <c:v>11.9</c:v>
                </c:pt>
                <c:pt idx="268">
                  <c:v>11.3</c:v>
                </c:pt>
                <c:pt idx="269">
                  <c:v>11.2</c:v>
                </c:pt>
                <c:pt idx="270">
                  <c:v>11.6</c:v>
                </c:pt>
                <c:pt idx="271">
                  <c:v>11.4</c:v>
                </c:pt>
                <c:pt idx="272">
                  <c:v>10.5</c:v>
                </c:pt>
                <c:pt idx="273">
                  <c:v>10.1</c:v>
                </c:pt>
                <c:pt idx="274">
                  <c:v>9.7000000000000011</c:v>
                </c:pt>
                <c:pt idx="275">
                  <c:v>9.7000000000000011</c:v>
                </c:pt>
                <c:pt idx="276">
                  <c:v>9.8000000000000007</c:v>
                </c:pt>
                <c:pt idx="277">
                  <c:v>9.8000000000000007</c:v>
                </c:pt>
                <c:pt idx="278">
                  <c:v>9.3000000000000007</c:v>
                </c:pt>
                <c:pt idx="279">
                  <c:v>8.9</c:v>
                </c:pt>
                <c:pt idx="280">
                  <c:v>8.7000000000000011</c:v>
                </c:pt>
                <c:pt idx="281">
                  <c:v>7.8</c:v>
                </c:pt>
                <c:pt idx="282">
                  <c:v>8.3000000000000007</c:v>
                </c:pt>
                <c:pt idx="283">
                  <c:v>8</c:v>
                </c:pt>
                <c:pt idx="284">
                  <c:v>8.3000000000000007</c:v>
                </c:pt>
                <c:pt idx="285">
                  <c:v>8.3000000000000007</c:v>
                </c:pt>
                <c:pt idx="286">
                  <c:v>8.9</c:v>
                </c:pt>
                <c:pt idx="287">
                  <c:v>8.7000000000000011</c:v>
                </c:pt>
                <c:pt idx="288">
                  <c:v>8.7000000000000011</c:v>
                </c:pt>
                <c:pt idx="289">
                  <c:v>10.4</c:v>
                </c:pt>
                <c:pt idx="290">
                  <c:v>10.3</c:v>
                </c:pt>
                <c:pt idx="291">
                  <c:v>10.3</c:v>
                </c:pt>
                <c:pt idx="292">
                  <c:v>9.9</c:v>
                </c:pt>
                <c:pt idx="293">
                  <c:v>10</c:v>
                </c:pt>
                <c:pt idx="294">
                  <c:v>10.5</c:v>
                </c:pt>
                <c:pt idx="295">
                  <c:v>10.8</c:v>
                </c:pt>
                <c:pt idx="296">
                  <c:v>10.7</c:v>
                </c:pt>
                <c:pt idx="297">
                  <c:v>10.7</c:v>
                </c:pt>
                <c:pt idx="298">
                  <c:v>10</c:v>
                </c:pt>
                <c:pt idx="299">
                  <c:v>10.4</c:v>
                </c:pt>
                <c:pt idx="300">
                  <c:v>9.6</c:v>
                </c:pt>
                <c:pt idx="301">
                  <c:v>8.4</c:v>
                </c:pt>
                <c:pt idx="302">
                  <c:v>7.6</c:v>
                </c:pt>
                <c:pt idx="303">
                  <c:v>9.2000000000000011</c:v>
                </c:pt>
                <c:pt idx="304">
                  <c:v>10.3</c:v>
                </c:pt>
                <c:pt idx="305">
                  <c:v>8.7000000000000011</c:v>
                </c:pt>
                <c:pt idx="306">
                  <c:v>8.1</c:v>
                </c:pt>
                <c:pt idx="307">
                  <c:v>7.1</c:v>
                </c:pt>
                <c:pt idx="308">
                  <c:v>6.2</c:v>
                </c:pt>
                <c:pt idx="309">
                  <c:v>8.1</c:v>
                </c:pt>
                <c:pt idx="310">
                  <c:v>8</c:v>
                </c:pt>
                <c:pt idx="311">
                  <c:v>7.4</c:v>
                </c:pt>
                <c:pt idx="312">
                  <c:v>7.5</c:v>
                </c:pt>
                <c:pt idx="313">
                  <c:v>8.2000000000000011</c:v>
                </c:pt>
                <c:pt idx="314">
                  <c:v>8.8000000000000007</c:v>
                </c:pt>
                <c:pt idx="315">
                  <c:v>8.5</c:v>
                </c:pt>
                <c:pt idx="316">
                  <c:v>8</c:v>
                </c:pt>
                <c:pt idx="317">
                  <c:v>8.2000000000000011</c:v>
                </c:pt>
                <c:pt idx="318">
                  <c:v>8</c:v>
                </c:pt>
                <c:pt idx="319">
                  <c:v>7.7</c:v>
                </c:pt>
                <c:pt idx="320">
                  <c:v>5.9</c:v>
                </c:pt>
                <c:pt idx="321">
                  <c:v>7.1</c:v>
                </c:pt>
                <c:pt idx="322">
                  <c:v>7.5</c:v>
                </c:pt>
                <c:pt idx="323">
                  <c:v>5.5</c:v>
                </c:pt>
                <c:pt idx="324">
                  <c:v>8.3000000000000007</c:v>
                </c:pt>
                <c:pt idx="325">
                  <c:v>7.1</c:v>
                </c:pt>
                <c:pt idx="326">
                  <c:v>7.2</c:v>
                </c:pt>
                <c:pt idx="327">
                  <c:v>3</c:v>
                </c:pt>
                <c:pt idx="328">
                  <c:v>6.7</c:v>
                </c:pt>
                <c:pt idx="329">
                  <c:v>6.2</c:v>
                </c:pt>
                <c:pt idx="330">
                  <c:v>6</c:v>
                </c:pt>
                <c:pt idx="331">
                  <c:v>5.8</c:v>
                </c:pt>
                <c:pt idx="332">
                  <c:v>6.2</c:v>
                </c:pt>
                <c:pt idx="333">
                  <c:v>7</c:v>
                </c:pt>
                <c:pt idx="334">
                  <c:v>7.2</c:v>
                </c:pt>
                <c:pt idx="335">
                  <c:v>7.2</c:v>
                </c:pt>
                <c:pt idx="336">
                  <c:v>6.6</c:v>
                </c:pt>
                <c:pt idx="337">
                  <c:v>7</c:v>
                </c:pt>
                <c:pt idx="338">
                  <c:v>6.7</c:v>
                </c:pt>
                <c:pt idx="339">
                  <c:v>7.3</c:v>
                </c:pt>
                <c:pt idx="340">
                  <c:v>6.8</c:v>
                </c:pt>
                <c:pt idx="341">
                  <c:v>6.9</c:v>
                </c:pt>
                <c:pt idx="342">
                  <c:v>7.1</c:v>
                </c:pt>
                <c:pt idx="343">
                  <c:v>6.8</c:v>
                </c:pt>
                <c:pt idx="344">
                  <c:v>7.2</c:v>
                </c:pt>
                <c:pt idx="345">
                  <c:v>6.8</c:v>
                </c:pt>
                <c:pt idx="346">
                  <c:v>6.7</c:v>
                </c:pt>
                <c:pt idx="347">
                  <c:v>6.8</c:v>
                </c:pt>
                <c:pt idx="348">
                  <c:v>7.1</c:v>
                </c:pt>
                <c:pt idx="349">
                  <c:v>7.4</c:v>
                </c:pt>
                <c:pt idx="350">
                  <c:v>7.8</c:v>
                </c:pt>
                <c:pt idx="351">
                  <c:v>6.7</c:v>
                </c:pt>
                <c:pt idx="352">
                  <c:v>6.4</c:v>
                </c:pt>
                <c:pt idx="353">
                  <c:v>6.5</c:v>
                </c:pt>
                <c:pt idx="354">
                  <c:v>6.5</c:v>
                </c:pt>
                <c:pt idx="355">
                  <c:v>5.8</c:v>
                </c:pt>
                <c:pt idx="356">
                  <c:v>6.2</c:v>
                </c:pt>
                <c:pt idx="357">
                  <c:v>6.6</c:v>
                </c:pt>
                <c:pt idx="358">
                  <c:v>6.7</c:v>
                </c:pt>
                <c:pt idx="359">
                  <c:v>5.9</c:v>
                </c:pt>
                <c:pt idx="360">
                  <c:v>6</c:v>
                </c:pt>
                <c:pt idx="361">
                  <c:v>6.7</c:v>
                </c:pt>
                <c:pt idx="362">
                  <c:v>6.5</c:v>
                </c:pt>
                <c:pt idx="363">
                  <c:v>6.8</c:v>
                </c:pt>
                <c:pt idx="364">
                  <c:v>6.7</c:v>
                </c:pt>
                <c:pt idx="365">
                  <c:v>6.6</c:v>
                </c:pt>
                <c:pt idx="366">
                  <c:v>6.7</c:v>
                </c:pt>
                <c:pt idx="367">
                  <c:v>6.2</c:v>
                </c:pt>
                <c:pt idx="368">
                  <c:v>6.3</c:v>
                </c:pt>
                <c:pt idx="369">
                  <c:v>6.2</c:v>
                </c:pt>
                <c:pt idx="370">
                  <c:v>6.3</c:v>
                </c:pt>
                <c:pt idx="371">
                  <c:v>7</c:v>
                </c:pt>
                <c:pt idx="372">
                  <c:v>7.5</c:v>
                </c:pt>
                <c:pt idx="373">
                  <c:v>7.1</c:v>
                </c:pt>
                <c:pt idx="374">
                  <c:v>6.3</c:v>
                </c:pt>
                <c:pt idx="375">
                  <c:v>6.9</c:v>
                </c:pt>
                <c:pt idx="376">
                  <c:v>6.7</c:v>
                </c:pt>
                <c:pt idx="377">
                  <c:v>7.2</c:v>
                </c:pt>
                <c:pt idx="378">
                  <c:v>6.6</c:v>
                </c:pt>
                <c:pt idx="379">
                  <c:v>6.8</c:v>
                </c:pt>
                <c:pt idx="380">
                  <c:v>7</c:v>
                </c:pt>
                <c:pt idx="381">
                  <c:v>7.5</c:v>
                </c:pt>
                <c:pt idx="382">
                  <c:v>7.2</c:v>
                </c:pt>
                <c:pt idx="383">
                  <c:v>7.7</c:v>
                </c:pt>
                <c:pt idx="384">
                  <c:v>7.2</c:v>
                </c:pt>
                <c:pt idx="385">
                  <c:v>7.5</c:v>
                </c:pt>
                <c:pt idx="386">
                  <c:v>7.5</c:v>
                </c:pt>
                <c:pt idx="387">
                  <c:v>7.7</c:v>
                </c:pt>
                <c:pt idx="388">
                  <c:v>7.6</c:v>
                </c:pt>
                <c:pt idx="389">
                  <c:v>7.5</c:v>
                </c:pt>
                <c:pt idx="390">
                  <c:v>7.1</c:v>
                </c:pt>
                <c:pt idx="391">
                  <c:v>7.3</c:v>
                </c:pt>
                <c:pt idx="392">
                  <c:v>6.6</c:v>
                </c:pt>
                <c:pt idx="393">
                  <c:v>6.6</c:v>
                </c:pt>
                <c:pt idx="394">
                  <c:v>6.6</c:v>
                </c:pt>
                <c:pt idx="395">
                  <c:v>8.9</c:v>
                </c:pt>
                <c:pt idx="396">
                  <c:v>5.7</c:v>
                </c:pt>
                <c:pt idx="397">
                  <c:v>5.5</c:v>
                </c:pt>
                <c:pt idx="398">
                  <c:v>5.5</c:v>
                </c:pt>
                <c:pt idx="399">
                  <c:v>6.4</c:v>
                </c:pt>
                <c:pt idx="400">
                  <c:v>6.3</c:v>
                </c:pt>
                <c:pt idx="401">
                  <c:v>5.9</c:v>
                </c:pt>
                <c:pt idx="402">
                  <c:v>5.6</c:v>
                </c:pt>
                <c:pt idx="403">
                  <c:v>5.6</c:v>
                </c:pt>
                <c:pt idx="404">
                  <c:v>5</c:v>
                </c:pt>
                <c:pt idx="405">
                  <c:v>5</c:v>
                </c:pt>
                <c:pt idx="406">
                  <c:v>5.0999999999999996</c:v>
                </c:pt>
                <c:pt idx="407">
                  <c:v>7.8</c:v>
                </c:pt>
                <c:pt idx="408">
                  <c:v>4.9000000000000004</c:v>
                </c:pt>
                <c:pt idx="409">
                  <c:v>4.2</c:v>
                </c:pt>
                <c:pt idx="410">
                  <c:v>4.5999999999999996</c:v>
                </c:pt>
                <c:pt idx="411">
                  <c:v>4.5999999999999996</c:v>
                </c:pt>
                <c:pt idx="412">
                  <c:v>6.2</c:v>
                </c:pt>
                <c:pt idx="413">
                  <c:v>5.5</c:v>
                </c:pt>
                <c:pt idx="414">
                  <c:v>5.5</c:v>
                </c:pt>
                <c:pt idx="415">
                  <c:v>5</c:v>
                </c:pt>
                <c:pt idx="416">
                  <c:v>5.3</c:v>
                </c:pt>
                <c:pt idx="417">
                  <c:v>5.6</c:v>
                </c:pt>
                <c:pt idx="418">
                  <c:v>5.5</c:v>
                </c:pt>
                <c:pt idx="419">
                  <c:v>5.7</c:v>
                </c:pt>
                <c:pt idx="420">
                  <c:v>6</c:v>
                </c:pt>
                <c:pt idx="421">
                  <c:v>6.3</c:v>
                </c:pt>
                <c:pt idx="422">
                  <c:v>5.9</c:v>
                </c:pt>
                <c:pt idx="423">
                  <c:v>5.2</c:v>
                </c:pt>
                <c:pt idx="424">
                  <c:v>5.4</c:v>
                </c:pt>
                <c:pt idx="425">
                  <c:v>4.9000000000000004</c:v>
                </c:pt>
                <c:pt idx="426">
                  <c:v>5.3</c:v>
                </c:pt>
                <c:pt idx="427">
                  <c:v>4.8</c:v>
                </c:pt>
                <c:pt idx="428">
                  <c:v>4.9000000000000004</c:v>
                </c:pt>
                <c:pt idx="429">
                  <c:v>5.2</c:v>
                </c:pt>
                <c:pt idx="430">
                  <c:v>4.7</c:v>
                </c:pt>
                <c:pt idx="431">
                  <c:v>4.3</c:v>
                </c:pt>
                <c:pt idx="432">
                  <c:v>4.9000000000000004</c:v>
                </c:pt>
                <c:pt idx="433">
                  <c:v>5</c:v>
                </c:pt>
                <c:pt idx="434">
                  <c:v>4.9000000000000004</c:v>
                </c:pt>
                <c:pt idx="435">
                  <c:v>3.9</c:v>
                </c:pt>
                <c:pt idx="436">
                  <c:v>5.0999999999999996</c:v>
                </c:pt>
                <c:pt idx="437">
                  <c:v>5.5</c:v>
                </c:pt>
                <c:pt idx="438">
                  <c:v>5</c:v>
                </c:pt>
                <c:pt idx="439">
                  <c:v>5</c:v>
                </c:pt>
                <c:pt idx="440">
                  <c:v>5.0999999999999996</c:v>
                </c:pt>
                <c:pt idx="441">
                  <c:v>4.8</c:v>
                </c:pt>
                <c:pt idx="442">
                  <c:v>4.8</c:v>
                </c:pt>
                <c:pt idx="443">
                  <c:v>4.7</c:v>
                </c:pt>
                <c:pt idx="444">
                  <c:v>4.5</c:v>
                </c:pt>
                <c:pt idx="445">
                  <c:v>4.5999999999999996</c:v>
                </c:pt>
                <c:pt idx="446">
                  <c:v>4.8</c:v>
                </c:pt>
                <c:pt idx="447">
                  <c:v>4.8</c:v>
                </c:pt>
                <c:pt idx="448">
                  <c:v>5.0999999999999996</c:v>
                </c:pt>
                <c:pt idx="449">
                  <c:v>4.9000000000000004</c:v>
                </c:pt>
                <c:pt idx="450">
                  <c:v>4.4000000000000004</c:v>
                </c:pt>
                <c:pt idx="451">
                  <c:v>4.3</c:v>
                </c:pt>
                <c:pt idx="452">
                  <c:v>4.5</c:v>
                </c:pt>
                <c:pt idx="453">
                  <c:v>4.4000000000000004</c:v>
                </c:pt>
                <c:pt idx="454">
                  <c:v>4.5999999999999996</c:v>
                </c:pt>
                <c:pt idx="455">
                  <c:v>4.7</c:v>
                </c:pt>
                <c:pt idx="456">
                  <c:v>5.7</c:v>
                </c:pt>
                <c:pt idx="457">
                  <c:v>5.8</c:v>
                </c:pt>
                <c:pt idx="458">
                  <c:v>6</c:v>
                </c:pt>
                <c:pt idx="459">
                  <c:v>5.7</c:v>
                </c:pt>
                <c:pt idx="460">
                  <c:v>5.4</c:v>
                </c:pt>
                <c:pt idx="461">
                  <c:v>5.4</c:v>
                </c:pt>
                <c:pt idx="462">
                  <c:v>5.5</c:v>
                </c:pt>
                <c:pt idx="463">
                  <c:v>5.3</c:v>
                </c:pt>
                <c:pt idx="464">
                  <c:v>4.9000000000000004</c:v>
                </c:pt>
                <c:pt idx="465">
                  <c:v>4.7</c:v>
                </c:pt>
                <c:pt idx="466">
                  <c:v>4.7</c:v>
                </c:pt>
                <c:pt idx="467">
                  <c:v>4.0999999999999996</c:v>
                </c:pt>
                <c:pt idx="468">
                  <c:v>4.5999999999999996</c:v>
                </c:pt>
                <c:pt idx="469">
                  <c:v>4.3</c:v>
                </c:pt>
                <c:pt idx="470">
                  <c:v>4</c:v>
                </c:pt>
                <c:pt idx="471">
                  <c:v>3.2</c:v>
                </c:pt>
                <c:pt idx="472">
                  <c:v>2.9</c:v>
                </c:pt>
                <c:pt idx="473">
                  <c:v>2.8</c:v>
                </c:pt>
                <c:pt idx="474">
                  <c:v>2.7</c:v>
                </c:pt>
                <c:pt idx="475">
                  <c:v>2.6</c:v>
                </c:pt>
                <c:pt idx="476">
                  <c:v>2</c:v>
                </c:pt>
                <c:pt idx="477">
                  <c:v>2.5</c:v>
                </c:pt>
                <c:pt idx="478">
                  <c:v>2.8</c:v>
                </c:pt>
                <c:pt idx="479">
                  <c:v>2.4</c:v>
                </c:pt>
                <c:pt idx="480">
                  <c:v>3.5</c:v>
                </c:pt>
                <c:pt idx="481">
                  <c:v>3.1</c:v>
                </c:pt>
                <c:pt idx="482">
                  <c:v>2.7</c:v>
                </c:pt>
                <c:pt idx="483">
                  <c:v>3.2</c:v>
                </c:pt>
                <c:pt idx="484">
                  <c:v>3.1</c:v>
                </c:pt>
                <c:pt idx="485">
                  <c:v>3</c:v>
                </c:pt>
                <c:pt idx="486">
                  <c:v>3.4</c:v>
                </c:pt>
                <c:pt idx="487">
                  <c:v>3.3</c:v>
                </c:pt>
                <c:pt idx="488">
                  <c:v>2.6</c:v>
                </c:pt>
                <c:pt idx="489">
                  <c:v>2.6</c:v>
                </c:pt>
                <c:pt idx="490">
                  <c:v>2.4</c:v>
                </c:pt>
                <c:pt idx="491">
                  <c:v>2.1</c:v>
                </c:pt>
                <c:pt idx="492">
                  <c:v>2.6</c:v>
                </c:pt>
                <c:pt idx="493">
                  <c:v>2.7</c:v>
                </c:pt>
                <c:pt idx="494">
                  <c:v>3</c:v>
                </c:pt>
                <c:pt idx="495">
                  <c:v>2.5</c:v>
                </c:pt>
                <c:pt idx="496">
                  <c:v>1.9</c:v>
                </c:pt>
                <c:pt idx="497">
                  <c:v>2</c:v>
                </c:pt>
                <c:pt idx="498">
                  <c:v>3.3</c:v>
                </c:pt>
                <c:pt idx="499">
                  <c:v>4.5</c:v>
                </c:pt>
                <c:pt idx="500">
                  <c:v>4.7</c:v>
                </c:pt>
                <c:pt idx="501">
                  <c:v>0.9</c:v>
                </c:pt>
                <c:pt idx="502">
                  <c:v>1.7000000000000008</c:v>
                </c:pt>
                <c:pt idx="503">
                  <c:v>2.2999999999999998</c:v>
                </c:pt>
                <c:pt idx="504">
                  <c:v>4.0999999999999996</c:v>
                </c:pt>
                <c:pt idx="505">
                  <c:v>3.9</c:v>
                </c:pt>
                <c:pt idx="506">
                  <c:v>3.9</c:v>
                </c:pt>
                <c:pt idx="507">
                  <c:v>3.7</c:v>
                </c:pt>
                <c:pt idx="508">
                  <c:v>4.3</c:v>
                </c:pt>
                <c:pt idx="509">
                  <c:v>4</c:v>
                </c:pt>
                <c:pt idx="510">
                  <c:v>3.1</c:v>
                </c:pt>
                <c:pt idx="511">
                  <c:v>2.8</c:v>
                </c:pt>
                <c:pt idx="512">
                  <c:v>3.3</c:v>
                </c:pt>
                <c:pt idx="513">
                  <c:v>3.1</c:v>
                </c:pt>
                <c:pt idx="514">
                  <c:v>3.1</c:v>
                </c:pt>
                <c:pt idx="515">
                  <c:v>2.9</c:v>
                </c:pt>
                <c:pt idx="516">
                  <c:v>2.8</c:v>
                </c:pt>
                <c:pt idx="517">
                  <c:v>3.2</c:v>
                </c:pt>
                <c:pt idx="518">
                  <c:v>3.2</c:v>
                </c:pt>
                <c:pt idx="519">
                  <c:v>3.3</c:v>
                </c:pt>
                <c:pt idx="520">
                  <c:v>3.8</c:v>
                </c:pt>
                <c:pt idx="521">
                  <c:v>3.5</c:v>
                </c:pt>
                <c:pt idx="522">
                  <c:v>4</c:v>
                </c:pt>
                <c:pt idx="523">
                  <c:v>3.8</c:v>
                </c:pt>
                <c:pt idx="524">
                  <c:v>3</c:v>
                </c:pt>
                <c:pt idx="525">
                  <c:v>3.5</c:v>
                </c:pt>
                <c:pt idx="526">
                  <c:v>3.6</c:v>
                </c:pt>
                <c:pt idx="527">
                  <c:v>3.7</c:v>
                </c:pt>
                <c:pt idx="528">
                  <c:v>3.2</c:v>
                </c:pt>
                <c:pt idx="529">
                  <c:v>3.2</c:v>
                </c:pt>
                <c:pt idx="530">
                  <c:v>3.2</c:v>
                </c:pt>
                <c:pt idx="531">
                  <c:v>3.6</c:v>
                </c:pt>
                <c:pt idx="532">
                  <c:v>3.4</c:v>
                </c:pt>
                <c:pt idx="533">
                  <c:v>3.8</c:v>
                </c:pt>
                <c:pt idx="534">
                  <c:v>3.4</c:v>
                </c:pt>
                <c:pt idx="535">
                  <c:v>3.7</c:v>
                </c:pt>
                <c:pt idx="536">
                  <c:v>2.9</c:v>
                </c:pt>
                <c:pt idx="537">
                  <c:v>2.9</c:v>
                </c:pt>
                <c:pt idx="538">
                  <c:v>2.5</c:v>
                </c:pt>
                <c:pt idx="539">
                  <c:v>5.2</c:v>
                </c:pt>
                <c:pt idx="540">
                  <c:v>1.9</c:v>
                </c:pt>
                <c:pt idx="541">
                  <c:v>1.5</c:v>
                </c:pt>
                <c:pt idx="542">
                  <c:v>1.3</c:v>
                </c:pt>
                <c:pt idx="543">
                  <c:v>0.8</c:v>
                </c:pt>
                <c:pt idx="544">
                  <c:v>1.7000000000000008</c:v>
                </c:pt>
                <c:pt idx="545">
                  <c:v>1.3</c:v>
                </c:pt>
                <c:pt idx="546">
                  <c:v>1</c:v>
                </c:pt>
                <c:pt idx="547">
                  <c:v>1.4</c:v>
                </c:pt>
                <c:pt idx="548">
                  <c:v>1.2</c:v>
                </c:pt>
                <c:pt idx="549">
                  <c:v>1.3</c:v>
                </c:pt>
                <c:pt idx="550">
                  <c:v>1.6</c:v>
                </c:pt>
                <c:pt idx="551">
                  <c:v>1.6</c:v>
                </c:pt>
                <c:pt idx="552">
                  <c:v>2</c:v>
                </c:pt>
                <c:pt idx="553">
                  <c:v>2.2000000000000002</c:v>
                </c:pt>
                <c:pt idx="554">
                  <c:v>2.2999999999999998</c:v>
                </c:pt>
                <c:pt idx="555">
                  <c:v>2.4</c:v>
                </c:pt>
                <c:pt idx="556">
                  <c:v>2.4</c:v>
                </c:pt>
                <c:pt idx="557">
                  <c:v>2.7</c:v>
                </c:pt>
                <c:pt idx="558">
                  <c:v>2.1</c:v>
                </c:pt>
                <c:pt idx="559">
                  <c:v>2.2999999999999998</c:v>
                </c:pt>
                <c:pt idx="560">
                  <c:v>2.4</c:v>
                </c:pt>
                <c:pt idx="561">
                  <c:v>2.5</c:v>
                </c:pt>
                <c:pt idx="562">
                  <c:v>2.6</c:v>
                </c:pt>
                <c:pt idx="563">
                  <c:v>2.4</c:v>
                </c:pt>
                <c:pt idx="564">
                  <c:v>1.9</c:v>
                </c:pt>
                <c:pt idx="565">
                  <c:v>2.1</c:v>
                </c:pt>
                <c:pt idx="566">
                  <c:v>2.2000000000000002</c:v>
                </c:pt>
                <c:pt idx="567">
                  <c:v>1.8</c:v>
                </c:pt>
                <c:pt idx="568">
                  <c:v>1.7000000000000008</c:v>
                </c:pt>
                <c:pt idx="569">
                  <c:v>1.8</c:v>
                </c:pt>
                <c:pt idx="570">
                  <c:v>1.7000000000000008</c:v>
                </c:pt>
                <c:pt idx="571">
                  <c:v>1.6</c:v>
                </c:pt>
                <c:pt idx="572">
                  <c:v>1.7000000000000008</c:v>
                </c:pt>
                <c:pt idx="573">
                  <c:v>1.7000000000000008</c:v>
                </c:pt>
                <c:pt idx="574">
                  <c:v>1.3</c:v>
                </c:pt>
                <c:pt idx="575">
                  <c:v>1.4</c:v>
                </c:pt>
                <c:pt idx="576">
                  <c:v>1.3</c:v>
                </c:pt>
                <c:pt idx="577">
                  <c:v>1.3</c:v>
                </c:pt>
                <c:pt idx="578">
                  <c:v>1</c:v>
                </c:pt>
                <c:pt idx="579">
                  <c:v>0.8</c:v>
                </c:pt>
                <c:pt idx="580">
                  <c:v>5.8</c:v>
                </c:pt>
                <c:pt idx="581">
                  <c:v>3.5</c:v>
                </c:pt>
                <c:pt idx="582">
                  <c:v>2.6</c:v>
                </c:pt>
                <c:pt idx="583">
                  <c:v>1.7000000000000008</c:v>
                </c:pt>
                <c:pt idx="584">
                  <c:v>2.2000000000000002</c:v>
                </c:pt>
                <c:pt idx="585">
                  <c:v>2.9</c:v>
                </c:pt>
                <c:pt idx="586">
                  <c:v>3.8</c:v>
                </c:pt>
                <c:pt idx="587">
                  <c:v>4.7</c:v>
                </c:pt>
                <c:pt idx="588">
                  <c:v>4.4000000000000004</c:v>
                </c:pt>
                <c:pt idx="589">
                  <c:v>3.4</c:v>
                </c:pt>
                <c:pt idx="590">
                  <c:v>3.5</c:v>
                </c:pt>
                <c:pt idx="591">
                  <c:v>4.9000000000000004</c:v>
                </c:pt>
                <c:pt idx="592">
                  <c:v>6.4</c:v>
                </c:pt>
                <c:pt idx="593">
                  <c:v>4.9000000000000004</c:v>
                </c:pt>
                <c:pt idx="594">
                  <c:v>4.3</c:v>
                </c:pt>
                <c:pt idx="595">
                  <c:v>3.4</c:v>
                </c:pt>
                <c:pt idx="596">
                  <c:v>4.2</c:v>
                </c:pt>
                <c:pt idx="597">
                  <c:v>3.9</c:v>
                </c:pt>
                <c:pt idx="598">
                  <c:v>3.8</c:v>
                </c:pt>
                <c:pt idx="599">
                  <c:v>4</c:v>
                </c:pt>
                <c:pt idx="600">
                  <c:v>3.5</c:v>
                </c:pt>
                <c:pt idx="601">
                  <c:v>3</c:v>
                </c:pt>
                <c:pt idx="602">
                  <c:v>2.7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1675376"/>
        <c:axId val="223050832"/>
      </c:lineChart>
      <c:dateAx>
        <c:axId val="221675376"/>
        <c:scaling>
          <c:orientation val="minMax"/>
          <c:max val="40269"/>
          <c:min val="29221"/>
        </c:scaling>
        <c:delete val="0"/>
        <c:axPos val="b"/>
        <c:numFmt formatCode="yyyy" sourceLinked="0"/>
        <c:majorTickMark val="cross"/>
        <c:minorTickMark val="none"/>
        <c:tickLblPos val="nextTo"/>
        <c:crossAx val="223050832"/>
        <c:crosses val="autoZero"/>
        <c:auto val="1"/>
        <c:lblOffset val="100"/>
        <c:baseTimeUnit val="months"/>
        <c:majorUnit val="24"/>
        <c:majorTimeUnit val="months"/>
      </c:dateAx>
      <c:valAx>
        <c:axId val="223050832"/>
        <c:scaling>
          <c:orientation val="minMax"/>
          <c:max val="14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221675376"/>
        <c:crosses val="autoZero"/>
        <c:crossBetween val="between"/>
      </c:valAx>
      <c:valAx>
        <c:axId val="222546192"/>
        <c:scaling>
          <c:orientation val="minMax"/>
          <c:max val="1"/>
        </c:scaling>
        <c:delete val="0"/>
        <c:axPos val="r"/>
        <c:numFmt formatCode="0" sourceLinked="1"/>
        <c:majorTickMark val="none"/>
        <c:minorTickMark val="none"/>
        <c:tickLblPos val="none"/>
        <c:spPr>
          <a:ln>
            <a:noFill/>
          </a:ln>
        </c:spPr>
        <c:crossAx val="223035560"/>
        <c:crosses val="max"/>
        <c:crossBetween val="between"/>
      </c:valAx>
      <c:dateAx>
        <c:axId val="22303556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222546192"/>
        <c:crosses val="autoZero"/>
        <c:auto val="1"/>
        <c:lblOffset val="100"/>
        <c:baseTimeUnit val="months"/>
      </c:dateAx>
      <c:spPr>
        <a:ln>
          <a:noFill/>
        </a:ln>
      </c:spPr>
    </c:plotArea>
    <c:legend>
      <c:legendPos val="b"/>
      <c:legendEntry>
        <c:idx val="0"/>
        <c:delete val="1"/>
      </c:legendEntry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0.32759</cdr:x>
      <cdr:y>0.95715</cdr:y>
    </cdr:from>
    <cdr:to>
      <cdr:x>0.81304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599" y="5178373"/>
          <a:ext cx="4290990" cy="2318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/>
            <a:t>Source: BEA</a:t>
          </a:r>
          <a:r>
            <a:rPr lang="en-US" sz="1100" baseline="0" dirty="0"/>
            <a:t> 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0.723</cdr:x>
      <cdr:y>0.95343</cdr:y>
    </cdr:from>
    <cdr:to>
      <cdr:x>0.98497</cdr:x>
      <cdr:y>0.98577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68590" y="5999936"/>
          <a:ext cx="2271330" cy="203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Assumes recession ended July 2009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6BB2D1-7CC7-4837-A5BA-D5BB12FD2A56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FA13C8-743B-4EFC-960F-9BCCC44F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49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CAB031-4A64-4713-B19B-FBD3B2C95FBD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F5E285-74CF-49B3-AE3A-F0A2F24E7A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rticles.moneycentral.msn.com/Investing/StartInvesting/StartInvestingWithJust100.aspx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E9213-2FB3-4450-A126-45D716A79D79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i="1" dirty="0" smtClean="0"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15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Answers: 1. Checking Account</a:t>
            </a:r>
          </a:p>
          <a:p>
            <a:r>
              <a:rPr lang="en-US" dirty="0" smtClean="0"/>
              <a:t>	2. US Savings Bond</a:t>
            </a:r>
          </a:p>
          <a:p>
            <a:r>
              <a:rPr lang="en-US" dirty="0" smtClean="0"/>
              <a:t>	3.Exxon corporate Bond</a:t>
            </a:r>
          </a:p>
          <a:p>
            <a:r>
              <a:rPr lang="en-US" dirty="0" smtClean="0"/>
              <a:t>	4. S&amp;P 500 Index fund</a:t>
            </a:r>
          </a:p>
          <a:p>
            <a:r>
              <a:rPr lang="en-US" dirty="0" smtClean="0"/>
              <a:t>	5.</a:t>
            </a:r>
            <a:r>
              <a:rPr lang="en-US" baseline="0" dirty="0" smtClean="0"/>
              <a:t> Shares of McDonald’s</a:t>
            </a:r>
          </a:p>
          <a:p>
            <a:r>
              <a:rPr lang="en-US" baseline="0" dirty="0" smtClean="0"/>
              <a:t>	6. Shares of Crocs</a:t>
            </a:r>
          </a:p>
          <a:p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5E285-74CF-49B3-AE3A-F0A2F24E7AE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46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5E285-74CF-49B3-AE3A-F0A2F24E7AE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78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853" y="8830628"/>
            <a:ext cx="2971593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6" tIns="46183" rIns="92366" bIns="46183" anchor="b"/>
          <a:lstStyle/>
          <a:p>
            <a:pPr algn="r" defTabSz="923670"/>
            <a:fld id="{17BC41A0-788D-439B-BF79-0A3EEFE124EB}" type="slidenum">
              <a:rPr lang="en-US" sz="1200"/>
              <a:pPr algn="r" defTabSz="923670"/>
              <a:t>5</a:t>
            </a:fld>
            <a:endParaRPr lang="en-US" sz="1200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383667" indent="-383667" eaLnBrk="1" hangingPunct="1"/>
            <a:r>
              <a:rPr lang="en-US" dirty="0" smtClean="0"/>
              <a:t>	</a:t>
            </a:r>
            <a:endParaRPr lang="en-US" sz="1600" b="1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878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83 years, $1,000 would have grown into $2,597,000 including dividends. This includes all four of the great bear markets (drops of over 40%) over that time period.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5E285-74CF-49B3-AE3A-F0A2F24E7AE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97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S&amp;P 500 was at 400 in 1993; at 1100 on Feb. 18.  If</a:t>
            </a:r>
            <a:r>
              <a:rPr lang="en-US" baseline="0" dirty="0" smtClean="0"/>
              <a:t> you bought 100 shares of SPX in 1993 it was worth $40,000. Today it would be worth $110,000.  Ten shares could have been bought for $4000 and today would be worth $11,000.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B82BF-69FD-4B96-A687-14874C52610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98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1999 survey by the </a:t>
            </a:r>
            <a:r>
              <a:rPr lang="en-US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" action="ppaction://hlinkfile"/>
              </a:rPr>
              <a:t>Consumer Federation of America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financial services firm Primerica, 40% of Americans with incomes between $25,000 and $35,000 -- and nearly one-half of respondents with an income of $15,000 to $25,000 -- thought winning the lottery would give them their retirement nest egg. Overall, 27% of respondents said that their best chance to gain $500,000 in their lifetime is via a sweepstakes or lottery win, the survey said.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 this: If you take that $150 a year and put it into a </a:t>
            </a:r>
            <a:r>
              <a:rPr lang="en-US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" action="ppaction://hlinkfile"/>
              </a:rPr>
              <a:t>401(k)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IRA at age 30, you'll have $28,000 by age 65, assuming a reasonable 8% rate of return, says Jim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Holtzman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 accountant and certified financial planner with Legend Financial Advisors, in Pittsburgh. That figure doesn't even consider the added boost of contributing to a plan in which a company matches contributions. (See "</a:t>
            </a:r>
            <a:r>
              <a:rPr lang="en-US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Start investing with just $100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.")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save that $500,000 nest egg, you'd have to tuck away a little less than $100 a month starting at age 21. What's more likely: that you can find an extra $100 a month -- or that the 1-in-several-million odds of even the smallest seven-figure jackpot suddenly tilt in your favor</a:t>
            </a:r>
          </a:p>
          <a:p>
            <a:endParaRPr lang="en-US" dirty="0" smtClean="0"/>
          </a:p>
          <a:p>
            <a:r>
              <a:rPr lang="en-US" dirty="0" smtClean="0"/>
              <a:t>You are</a:t>
            </a:r>
            <a:r>
              <a:rPr lang="en-US" baseline="0" dirty="0" smtClean="0"/>
              <a:t> 976x more likely to be murdered than to win the mega millions jackpot. You are 209x more likely to die in a car accident than to win even $250,000 in Mega Millions.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“Lotteries are a tax on the mathematically illiterate.” – Glen Whitney, mathematician.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5E285-74CF-49B3-AE3A-F0A2F24E7AE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85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deviation:</a:t>
            </a:r>
            <a:r>
              <a:rPr lang="en-US" baseline="0" dirty="0" smtClean="0"/>
              <a:t> 68% of the time, returns on large US stocks would be between -6.5% and +23.5%.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Returns on emerging market stocks would be between -15% and +35%.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5E285-74CF-49B3-AE3A-F0A2F24E7AE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023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Investors tend to sell near the bottoms and buy near the highs.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8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double dip recession in 1980-82, soft landings in 1985 and 1995.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5E285-74CF-49B3-AE3A-F0A2F24E7AE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9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"/>
          <p:cNvGrpSpPr>
            <a:grpSpLocks/>
          </p:cNvGrpSpPr>
          <p:nvPr userDrawn="1"/>
        </p:nvGrpSpPr>
        <p:grpSpPr bwMode="auto">
          <a:xfrm>
            <a:off x="0" y="0"/>
            <a:ext cx="9144000" cy="6842125"/>
            <a:chOff x="0" y="0"/>
            <a:chExt cx="5760" cy="4310"/>
          </a:xfrm>
        </p:grpSpPr>
        <p:pic>
          <p:nvPicPr>
            <p:cNvPr id="8" name="Picture 43"/>
            <p:cNvPicPr>
              <a:picLocks noChangeAspect="1" noChangeArrowheads="1"/>
            </p:cNvPicPr>
            <p:nvPr userDrawn="1"/>
          </p:nvPicPr>
          <p:blipFill>
            <a:blip r:embed="rId2"/>
            <a:srcRect l="642" t="995" r="642" b="995"/>
            <a:stretch>
              <a:fillRect/>
            </a:stretch>
          </p:blipFill>
          <p:spPr bwMode="auto">
            <a:xfrm>
              <a:off x="0" y="0"/>
              <a:ext cx="5760" cy="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4"/>
            <p:cNvPicPr>
              <a:picLocks noChangeAspect="1" noChangeArrowheads="1"/>
            </p:cNvPicPr>
            <p:nvPr userDrawn="1"/>
          </p:nvPicPr>
          <p:blipFill>
            <a:blip r:embed="rId2"/>
            <a:srcRect l="36838" t="27124" r="22031" b="19778"/>
            <a:stretch>
              <a:fillRect/>
            </a:stretch>
          </p:blipFill>
          <p:spPr bwMode="auto">
            <a:xfrm>
              <a:off x="3272" y="1728"/>
              <a:ext cx="2400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56962-A04E-4C5E-9A8F-64170D6DD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"/>
          <p:cNvGrpSpPr>
            <a:grpSpLocks/>
          </p:cNvGrpSpPr>
          <p:nvPr userDrawn="1"/>
        </p:nvGrpSpPr>
        <p:grpSpPr bwMode="auto">
          <a:xfrm>
            <a:off x="0" y="0"/>
            <a:ext cx="9144000" cy="6842125"/>
            <a:chOff x="0" y="0"/>
            <a:chExt cx="5760" cy="4310"/>
          </a:xfrm>
        </p:grpSpPr>
        <p:pic>
          <p:nvPicPr>
            <p:cNvPr id="8" name="Picture 43"/>
            <p:cNvPicPr>
              <a:picLocks noChangeAspect="1" noChangeArrowheads="1"/>
            </p:cNvPicPr>
            <p:nvPr userDrawn="1"/>
          </p:nvPicPr>
          <p:blipFill>
            <a:blip r:embed="rId2"/>
            <a:srcRect l="642" t="995" r="642" b="995"/>
            <a:stretch>
              <a:fillRect/>
            </a:stretch>
          </p:blipFill>
          <p:spPr bwMode="auto">
            <a:xfrm>
              <a:off x="0" y="0"/>
              <a:ext cx="5760" cy="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4"/>
            <p:cNvPicPr>
              <a:picLocks noChangeAspect="1" noChangeArrowheads="1"/>
            </p:cNvPicPr>
            <p:nvPr userDrawn="1"/>
          </p:nvPicPr>
          <p:blipFill>
            <a:blip r:embed="rId2"/>
            <a:srcRect l="36838" t="27124" r="22031" b="19778"/>
            <a:stretch>
              <a:fillRect/>
            </a:stretch>
          </p:blipFill>
          <p:spPr bwMode="auto">
            <a:xfrm>
              <a:off x="3272" y="1728"/>
              <a:ext cx="2400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9E840-98F8-4560-A657-61C4E088F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45"/>
          <p:cNvGrpSpPr>
            <a:grpSpLocks/>
          </p:cNvGrpSpPr>
          <p:nvPr userDrawn="1"/>
        </p:nvGrpSpPr>
        <p:grpSpPr bwMode="auto">
          <a:xfrm>
            <a:off x="0" y="0"/>
            <a:ext cx="9144000" cy="6842125"/>
            <a:chOff x="0" y="0"/>
            <a:chExt cx="5760" cy="4310"/>
          </a:xfrm>
        </p:grpSpPr>
        <p:pic>
          <p:nvPicPr>
            <p:cNvPr id="11" name="Picture 43"/>
            <p:cNvPicPr>
              <a:picLocks noChangeAspect="1" noChangeArrowheads="1"/>
            </p:cNvPicPr>
            <p:nvPr userDrawn="1"/>
          </p:nvPicPr>
          <p:blipFill>
            <a:blip r:embed="rId2"/>
            <a:srcRect l="642" t="995" r="642" b="995"/>
            <a:stretch>
              <a:fillRect/>
            </a:stretch>
          </p:blipFill>
          <p:spPr bwMode="auto">
            <a:xfrm>
              <a:off x="0" y="0"/>
              <a:ext cx="5760" cy="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44"/>
            <p:cNvPicPr>
              <a:picLocks noChangeAspect="1" noChangeArrowheads="1"/>
            </p:cNvPicPr>
            <p:nvPr userDrawn="1"/>
          </p:nvPicPr>
          <p:blipFill>
            <a:blip r:embed="rId2"/>
            <a:srcRect l="36838" t="27124" r="22031" b="19778"/>
            <a:stretch>
              <a:fillRect/>
            </a:stretch>
          </p:blipFill>
          <p:spPr bwMode="auto">
            <a:xfrm>
              <a:off x="3272" y="1728"/>
              <a:ext cx="2400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A49D14-7A36-4A29-A7A9-334BD299CF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 userDrawn="1"/>
        </p:nvGrpSpPr>
        <p:grpSpPr bwMode="auto">
          <a:xfrm>
            <a:off x="0" y="0"/>
            <a:ext cx="9144000" cy="6842125"/>
            <a:chOff x="0" y="0"/>
            <a:chExt cx="5760" cy="4310"/>
          </a:xfrm>
        </p:grpSpPr>
        <p:pic>
          <p:nvPicPr>
            <p:cNvPr id="4" name="Picture 43"/>
            <p:cNvPicPr>
              <a:picLocks noChangeAspect="1" noChangeArrowheads="1"/>
            </p:cNvPicPr>
            <p:nvPr userDrawn="1"/>
          </p:nvPicPr>
          <p:blipFill>
            <a:blip r:embed="rId2"/>
            <a:srcRect l="642" t="995" r="642" b="995"/>
            <a:stretch>
              <a:fillRect/>
            </a:stretch>
          </p:blipFill>
          <p:spPr bwMode="auto">
            <a:xfrm>
              <a:off x="0" y="0"/>
              <a:ext cx="5760" cy="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4"/>
            <p:cNvPicPr>
              <a:picLocks noChangeAspect="1" noChangeArrowheads="1"/>
            </p:cNvPicPr>
            <p:nvPr userDrawn="1"/>
          </p:nvPicPr>
          <p:blipFill>
            <a:blip r:embed="rId2"/>
            <a:srcRect l="36838" t="27124" r="22031" b="19778"/>
            <a:stretch>
              <a:fillRect/>
            </a:stretch>
          </p:blipFill>
          <p:spPr bwMode="auto">
            <a:xfrm>
              <a:off x="3272" y="1728"/>
              <a:ext cx="2400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 Box 17"/>
          <p:cNvSpPr txBox="1">
            <a:spLocks noChangeArrowheads="1"/>
          </p:cNvSpPr>
          <p:nvPr userDrawn="1"/>
        </p:nvSpPr>
        <p:spPr bwMode="auto">
          <a:xfrm>
            <a:off x="152400" y="6592888"/>
            <a:ext cx="6019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D9D9D9"/>
                </a:solidFill>
                <a:latin typeface="Arial" charset="0"/>
              </a:rPr>
              <a:t>.</a:t>
            </a:r>
            <a:endParaRPr lang="en-US" sz="800" dirty="0">
              <a:latin typeface="Arial" charset="0"/>
            </a:endParaRPr>
          </a:p>
        </p:txBody>
      </p:sp>
      <p:pic>
        <p:nvPicPr>
          <p:cNvPr id="7" name="Picture 4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26300" y="5588000"/>
            <a:ext cx="16764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010400" cy="1905000"/>
          </a:xfrm>
        </p:spPr>
        <p:txBody>
          <a:bodyPr anchor="t"/>
          <a:lstStyle>
            <a:lvl1pPr algn="r">
              <a:lnSpc>
                <a:spcPct val="15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5"/>
          <p:cNvGrpSpPr>
            <a:grpSpLocks/>
          </p:cNvGrpSpPr>
          <p:nvPr userDrawn="1"/>
        </p:nvGrpSpPr>
        <p:grpSpPr bwMode="auto">
          <a:xfrm>
            <a:off x="0" y="0"/>
            <a:ext cx="9144000" cy="6842125"/>
            <a:chOff x="0" y="0"/>
            <a:chExt cx="5760" cy="4310"/>
          </a:xfrm>
        </p:grpSpPr>
        <p:pic>
          <p:nvPicPr>
            <p:cNvPr id="9" name="Picture 43"/>
            <p:cNvPicPr>
              <a:picLocks noChangeAspect="1" noChangeArrowheads="1"/>
            </p:cNvPicPr>
            <p:nvPr userDrawn="1"/>
          </p:nvPicPr>
          <p:blipFill>
            <a:blip r:embed="rId2"/>
            <a:srcRect l="642" t="995" r="642" b="995"/>
            <a:stretch>
              <a:fillRect/>
            </a:stretch>
          </p:blipFill>
          <p:spPr bwMode="auto">
            <a:xfrm>
              <a:off x="0" y="0"/>
              <a:ext cx="5760" cy="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4"/>
            <p:cNvPicPr>
              <a:picLocks noChangeAspect="1" noChangeArrowheads="1"/>
            </p:cNvPicPr>
            <p:nvPr userDrawn="1"/>
          </p:nvPicPr>
          <p:blipFill>
            <a:blip r:embed="rId2"/>
            <a:srcRect l="36838" t="27124" r="22031" b="19778"/>
            <a:stretch>
              <a:fillRect/>
            </a:stretch>
          </p:blipFill>
          <p:spPr bwMode="auto">
            <a:xfrm>
              <a:off x="3272" y="1728"/>
              <a:ext cx="2400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0BEC9-D3F7-4894-A379-4B6600250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"/>
          <p:cNvGrpSpPr>
            <a:grpSpLocks/>
          </p:cNvGrpSpPr>
          <p:nvPr userDrawn="1"/>
        </p:nvGrpSpPr>
        <p:grpSpPr bwMode="auto">
          <a:xfrm>
            <a:off x="0" y="0"/>
            <a:ext cx="9144000" cy="6842125"/>
            <a:chOff x="0" y="0"/>
            <a:chExt cx="5760" cy="4310"/>
          </a:xfrm>
        </p:grpSpPr>
        <p:pic>
          <p:nvPicPr>
            <p:cNvPr id="8" name="Picture 43"/>
            <p:cNvPicPr>
              <a:picLocks noChangeAspect="1" noChangeArrowheads="1"/>
            </p:cNvPicPr>
            <p:nvPr userDrawn="1"/>
          </p:nvPicPr>
          <p:blipFill>
            <a:blip r:embed="rId2"/>
            <a:srcRect l="642" t="995" r="642" b="995"/>
            <a:stretch>
              <a:fillRect/>
            </a:stretch>
          </p:blipFill>
          <p:spPr bwMode="auto">
            <a:xfrm>
              <a:off x="0" y="0"/>
              <a:ext cx="5760" cy="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4"/>
            <p:cNvPicPr>
              <a:picLocks noChangeAspect="1" noChangeArrowheads="1"/>
            </p:cNvPicPr>
            <p:nvPr userDrawn="1"/>
          </p:nvPicPr>
          <p:blipFill>
            <a:blip r:embed="rId2"/>
            <a:srcRect l="36838" t="27124" r="22031" b="19778"/>
            <a:stretch>
              <a:fillRect/>
            </a:stretch>
          </p:blipFill>
          <p:spPr bwMode="auto">
            <a:xfrm>
              <a:off x="3272" y="1728"/>
              <a:ext cx="2400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5297-990D-4521-944D-CDC53F8E2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5"/>
          <p:cNvGrpSpPr>
            <a:grpSpLocks/>
          </p:cNvGrpSpPr>
          <p:nvPr userDrawn="1"/>
        </p:nvGrpSpPr>
        <p:grpSpPr bwMode="auto">
          <a:xfrm>
            <a:off x="0" y="0"/>
            <a:ext cx="9144000" cy="6842125"/>
            <a:chOff x="0" y="0"/>
            <a:chExt cx="5760" cy="4310"/>
          </a:xfrm>
        </p:grpSpPr>
        <p:pic>
          <p:nvPicPr>
            <p:cNvPr id="9" name="Picture 43"/>
            <p:cNvPicPr>
              <a:picLocks noChangeAspect="1" noChangeArrowheads="1"/>
            </p:cNvPicPr>
            <p:nvPr userDrawn="1"/>
          </p:nvPicPr>
          <p:blipFill>
            <a:blip r:embed="rId2"/>
            <a:srcRect l="642" t="995" r="642" b="995"/>
            <a:stretch>
              <a:fillRect/>
            </a:stretch>
          </p:blipFill>
          <p:spPr bwMode="auto">
            <a:xfrm>
              <a:off x="0" y="0"/>
              <a:ext cx="5760" cy="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4"/>
            <p:cNvPicPr>
              <a:picLocks noChangeAspect="1" noChangeArrowheads="1"/>
            </p:cNvPicPr>
            <p:nvPr userDrawn="1"/>
          </p:nvPicPr>
          <p:blipFill>
            <a:blip r:embed="rId2"/>
            <a:srcRect l="36838" t="27124" r="22031" b="19778"/>
            <a:stretch>
              <a:fillRect/>
            </a:stretch>
          </p:blipFill>
          <p:spPr bwMode="auto">
            <a:xfrm>
              <a:off x="3272" y="1728"/>
              <a:ext cx="2400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F31D7-D035-4BC4-83C7-CDBADEA3A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45"/>
          <p:cNvGrpSpPr>
            <a:grpSpLocks/>
          </p:cNvGrpSpPr>
          <p:nvPr userDrawn="1"/>
        </p:nvGrpSpPr>
        <p:grpSpPr bwMode="auto">
          <a:xfrm>
            <a:off x="0" y="0"/>
            <a:ext cx="9144000" cy="6842125"/>
            <a:chOff x="0" y="0"/>
            <a:chExt cx="5760" cy="4310"/>
          </a:xfrm>
        </p:grpSpPr>
        <p:pic>
          <p:nvPicPr>
            <p:cNvPr id="11" name="Picture 43"/>
            <p:cNvPicPr>
              <a:picLocks noChangeAspect="1" noChangeArrowheads="1"/>
            </p:cNvPicPr>
            <p:nvPr userDrawn="1"/>
          </p:nvPicPr>
          <p:blipFill>
            <a:blip r:embed="rId2"/>
            <a:srcRect l="642" t="995" r="642" b="995"/>
            <a:stretch>
              <a:fillRect/>
            </a:stretch>
          </p:blipFill>
          <p:spPr bwMode="auto">
            <a:xfrm>
              <a:off x="0" y="0"/>
              <a:ext cx="5760" cy="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44"/>
            <p:cNvPicPr>
              <a:picLocks noChangeAspect="1" noChangeArrowheads="1"/>
            </p:cNvPicPr>
            <p:nvPr userDrawn="1"/>
          </p:nvPicPr>
          <p:blipFill>
            <a:blip r:embed="rId2"/>
            <a:srcRect l="36838" t="27124" r="22031" b="19778"/>
            <a:stretch>
              <a:fillRect/>
            </a:stretch>
          </p:blipFill>
          <p:spPr bwMode="auto">
            <a:xfrm>
              <a:off x="3272" y="1728"/>
              <a:ext cx="2400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EA69F-6540-4249-9C8A-75BD7B2E6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5"/>
          <p:cNvGrpSpPr>
            <a:grpSpLocks/>
          </p:cNvGrpSpPr>
          <p:nvPr userDrawn="1"/>
        </p:nvGrpSpPr>
        <p:grpSpPr bwMode="auto">
          <a:xfrm>
            <a:off x="0" y="0"/>
            <a:ext cx="9144000" cy="6842125"/>
            <a:chOff x="0" y="0"/>
            <a:chExt cx="5760" cy="4310"/>
          </a:xfrm>
        </p:grpSpPr>
        <p:pic>
          <p:nvPicPr>
            <p:cNvPr id="7" name="Picture 43"/>
            <p:cNvPicPr>
              <a:picLocks noChangeAspect="1" noChangeArrowheads="1"/>
            </p:cNvPicPr>
            <p:nvPr userDrawn="1"/>
          </p:nvPicPr>
          <p:blipFill>
            <a:blip r:embed="rId2"/>
            <a:srcRect l="642" t="995" r="642" b="995"/>
            <a:stretch>
              <a:fillRect/>
            </a:stretch>
          </p:blipFill>
          <p:spPr bwMode="auto">
            <a:xfrm>
              <a:off x="0" y="0"/>
              <a:ext cx="5760" cy="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4"/>
            <p:cNvPicPr>
              <a:picLocks noChangeAspect="1" noChangeArrowheads="1"/>
            </p:cNvPicPr>
            <p:nvPr userDrawn="1"/>
          </p:nvPicPr>
          <p:blipFill>
            <a:blip r:embed="rId2"/>
            <a:srcRect l="36838" t="27124" r="22031" b="19778"/>
            <a:stretch>
              <a:fillRect/>
            </a:stretch>
          </p:blipFill>
          <p:spPr bwMode="auto">
            <a:xfrm>
              <a:off x="3272" y="1728"/>
              <a:ext cx="2400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35DD5-8D47-4D60-9008-CCD30A3F7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5"/>
          <p:cNvGrpSpPr>
            <a:grpSpLocks/>
          </p:cNvGrpSpPr>
          <p:nvPr userDrawn="1"/>
        </p:nvGrpSpPr>
        <p:grpSpPr bwMode="auto">
          <a:xfrm>
            <a:off x="0" y="0"/>
            <a:ext cx="9144000" cy="6842125"/>
            <a:chOff x="0" y="0"/>
            <a:chExt cx="5760" cy="4310"/>
          </a:xfrm>
        </p:grpSpPr>
        <p:pic>
          <p:nvPicPr>
            <p:cNvPr id="6" name="Picture 43"/>
            <p:cNvPicPr>
              <a:picLocks noChangeAspect="1" noChangeArrowheads="1"/>
            </p:cNvPicPr>
            <p:nvPr userDrawn="1"/>
          </p:nvPicPr>
          <p:blipFill>
            <a:blip r:embed="rId2"/>
            <a:srcRect l="642" t="995" r="642" b="995"/>
            <a:stretch>
              <a:fillRect/>
            </a:stretch>
          </p:blipFill>
          <p:spPr bwMode="auto">
            <a:xfrm>
              <a:off x="0" y="0"/>
              <a:ext cx="5760" cy="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4"/>
            <p:cNvPicPr>
              <a:picLocks noChangeAspect="1" noChangeArrowheads="1"/>
            </p:cNvPicPr>
            <p:nvPr userDrawn="1"/>
          </p:nvPicPr>
          <p:blipFill>
            <a:blip r:embed="rId2"/>
            <a:srcRect l="36838" t="27124" r="22031" b="19778"/>
            <a:stretch>
              <a:fillRect/>
            </a:stretch>
          </p:blipFill>
          <p:spPr bwMode="auto">
            <a:xfrm>
              <a:off x="3272" y="1728"/>
              <a:ext cx="2400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4199D-1C8B-4731-9C23-8C6F64500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5"/>
          <p:cNvGrpSpPr>
            <a:grpSpLocks/>
          </p:cNvGrpSpPr>
          <p:nvPr userDrawn="1"/>
        </p:nvGrpSpPr>
        <p:grpSpPr bwMode="auto">
          <a:xfrm>
            <a:off x="0" y="0"/>
            <a:ext cx="9144000" cy="6842125"/>
            <a:chOff x="0" y="0"/>
            <a:chExt cx="5760" cy="4310"/>
          </a:xfrm>
        </p:grpSpPr>
        <p:pic>
          <p:nvPicPr>
            <p:cNvPr id="9" name="Picture 43"/>
            <p:cNvPicPr>
              <a:picLocks noChangeAspect="1" noChangeArrowheads="1"/>
            </p:cNvPicPr>
            <p:nvPr userDrawn="1"/>
          </p:nvPicPr>
          <p:blipFill>
            <a:blip r:embed="rId2"/>
            <a:srcRect l="642" t="995" r="642" b="995"/>
            <a:stretch>
              <a:fillRect/>
            </a:stretch>
          </p:blipFill>
          <p:spPr bwMode="auto">
            <a:xfrm>
              <a:off x="0" y="0"/>
              <a:ext cx="5760" cy="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4"/>
            <p:cNvPicPr>
              <a:picLocks noChangeAspect="1" noChangeArrowheads="1"/>
            </p:cNvPicPr>
            <p:nvPr userDrawn="1"/>
          </p:nvPicPr>
          <p:blipFill>
            <a:blip r:embed="rId2"/>
            <a:srcRect l="36838" t="27124" r="22031" b="19778"/>
            <a:stretch>
              <a:fillRect/>
            </a:stretch>
          </p:blipFill>
          <p:spPr bwMode="auto">
            <a:xfrm>
              <a:off x="3272" y="1728"/>
              <a:ext cx="2400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5C547-ED38-40AD-903A-14FC9BE62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5"/>
          <p:cNvGrpSpPr>
            <a:grpSpLocks/>
          </p:cNvGrpSpPr>
          <p:nvPr userDrawn="1"/>
        </p:nvGrpSpPr>
        <p:grpSpPr bwMode="auto">
          <a:xfrm>
            <a:off x="0" y="0"/>
            <a:ext cx="9144000" cy="6842125"/>
            <a:chOff x="0" y="0"/>
            <a:chExt cx="5760" cy="4310"/>
          </a:xfrm>
        </p:grpSpPr>
        <p:pic>
          <p:nvPicPr>
            <p:cNvPr id="9" name="Picture 43"/>
            <p:cNvPicPr>
              <a:picLocks noChangeAspect="1" noChangeArrowheads="1"/>
            </p:cNvPicPr>
            <p:nvPr userDrawn="1"/>
          </p:nvPicPr>
          <p:blipFill>
            <a:blip r:embed="rId2"/>
            <a:srcRect l="642" t="995" r="642" b="995"/>
            <a:stretch>
              <a:fillRect/>
            </a:stretch>
          </p:blipFill>
          <p:spPr bwMode="auto">
            <a:xfrm>
              <a:off x="0" y="0"/>
              <a:ext cx="5760" cy="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4"/>
            <p:cNvPicPr>
              <a:picLocks noChangeAspect="1" noChangeArrowheads="1"/>
            </p:cNvPicPr>
            <p:nvPr userDrawn="1"/>
          </p:nvPicPr>
          <p:blipFill>
            <a:blip r:embed="rId2"/>
            <a:srcRect l="36838" t="27124" r="22031" b="19778"/>
            <a:stretch>
              <a:fillRect/>
            </a:stretch>
          </p:blipFill>
          <p:spPr bwMode="auto">
            <a:xfrm>
              <a:off x="3272" y="1728"/>
              <a:ext cx="2400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0ACF6-F718-4C99-9A93-3201D3785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A49D14-7A36-4A29-A7A9-334BD299C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1295400"/>
            <a:ext cx="5105400" cy="1905000"/>
          </a:xfrm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r>
              <a:rPr lang="en-US" sz="3600" dirty="0" smtClean="0">
                <a:latin typeface="Trebuchet MS" pitchFamily="34" charset="0"/>
              </a:rPr>
              <a:t>Personal Finance: Investing</a:t>
            </a:r>
          </a:p>
        </p:txBody>
      </p:sp>
      <p:sp>
        <p:nvSpPr>
          <p:cNvPr id="12291" name="Text Box 12"/>
          <p:cNvSpPr txBox="1">
            <a:spLocks noChangeArrowheads="1"/>
          </p:cNvSpPr>
          <p:nvPr/>
        </p:nvSpPr>
        <p:spPr bwMode="auto">
          <a:xfrm>
            <a:off x="3657600" y="3429000"/>
            <a:ext cx="425608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endParaRPr lang="en-US" sz="2000" b="1" dirty="0">
              <a:solidFill>
                <a:schemeClr val="bg2"/>
              </a:solidFill>
            </a:endParaRPr>
          </a:p>
          <a:p>
            <a:pPr>
              <a:spcAft>
                <a:spcPct val="20000"/>
              </a:spcAft>
            </a:pPr>
            <a:r>
              <a:rPr lang="en-US" sz="2000" b="1" dirty="0" smtClean="0"/>
              <a:t>Gary W. </a:t>
            </a:r>
            <a:r>
              <a:rPr lang="en-US" sz="2000" b="1" dirty="0" err="1" smtClean="0"/>
              <a:t>Tapp</a:t>
            </a:r>
            <a:r>
              <a:rPr lang="en-US" sz="2000" b="1" dirty="0" smtClean="0"/>
              <a:t>, Ph.D.</a:t>
            </a:r>
          </a:p>
          <a:p>
            <a:pPr>
              <a:spcAft>
                <a:spcPct val="20000"/>
              </a:spcAft>
            </a:pPr>
            <a:r>
              <a:rPr lang="en-US" sz="2000" b="1" dirty="0" smtClean="0"/>
              <a:t>Director, Economic Education</a:t>
            </a:r>
          </a:p>
          <a:p>
            <a:pPr>
              <a:spcAft>
                <a:spcPct val="20000"/>
              </a:spcAft>
            </a:pPr>
            <a:r>
              <a:rPr lang="en-US" sz="2000" b="1" dirty="0" smtClean="0"/>
              <a:t>Federal Reserve Bank of Atlanta</a:t>
            </a:r>
            <a:endParaRPr lang="en-US" sz="2000" b="1" dirty="0"/>
          </a:p>
          <a:p>
            <a:pPr>
              <a:spcAft>
                <a:spcPct val="20000"/>
              </a:spcAft>
            </a:pPr>
            <a:endParaRPr lang="en-US" sz="1400" b="1" dirty="0"/>
          </a:p>
        </p:txBody>
      </p:sp>
      <p:sp>
        <p:nvSpPr>
          <p:cNvPr id="12292" name="Line 13"/>
          <p:cNvSpPr>
            <a:spLocks noChangeShapeType="1"/>
          </p:cNvSpPr>
          <p:nvPr/>
        </p:nvSpPr>
        <p:spPr bwMode="auto">
          <a:xfrm>
            <a:off x="3657600" y="3276600"/>
            <a:ext cx="4876800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8"/>
          <p:cNvSpPr>
            <a:spLocks noChangeArrowheads="1"/>
          </p:cNvSpPr>
          <p:nvPr/>
        </p:nvSpPr>
        <p:spPr bwMode="auto">
          <a:xfrm>
            <a:off x="2209800" y="6019800"/>
            <a:ext cx="4114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>
                <a:solidFill>
                  <a:schemeClr val="bg2"/>
                </a:solidFill>
              </a:rPr>
              <a:t>The views expressed are mine, and not necessarily those of the Atlanta Fed or the Federal Reserve System.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Why </a:t>
            </a:r>
            <a:r>
              <a:rPr lang="en-US" sz="3200" b="1" dirty="0" smtClean="0"/>
              <a:t>Have Stocks in Your Portfolio? </a:t>
            </a:r>
            <a:r>
              <a:rPr lang="en-US" sz="3200" b="1" dirty="0"/>
              <a:t>Long-Term Annual Returns (</a:t>
            </a:r>
            <a:r>
              <a:rPr lang="en-US" sz="3200" b="1" dirty="0" smtClean="0"/>
              <a:t>1925-2008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217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447800"/>
            <a:ext cx="8585200" cy="5257800"/>
          </a:xfrm>
        </p:spPr>
        <p:txBody>
          <a:bodyPr/>
          <a:lstStyle/>
          <a:p>
            <a:r>
              <a:rPr lang="en-US" sz="2800" dirty="0"/>
              <a:t>Small Company Stocks: 	</a:t>
            </a:r>
            <a:r>
              <a:rPr lang="en-US" sz="2800" dirty="0" smtClean="0"/>
              <a:t>11.7%  </a:t>
            </a:r>
            <a:r>
              <a:rPr lang="en-US" sz="2800" dirty="0"/>
              <a:t>(most risk)</a:t>
            </a:r>
          </a:p>
          <a:p>
            <a:r>
              <a:rPr lang="en-US" sz="2800" dirty="0"/>
              <a:t>Large Company Stocks: 	</a:t>
            </a:r>
            <a:r>
              <a:rPr lang="en-US" sz="2800" dirty="0" smtClean="0"/>
              <a:t>9.6%</a:t>
            </a:r>
            <a:endParaRPr lang="en-US" sz="2800" dirty="0"/>
          </a:p>
          <a:p>
            <a:r>
              <a:rPr lang="en-US" sz="2800" dirty="0"/>
              <a:t>Long Term Corp. Bonds: 	5.9%</a:t>
            </a:r>
          </a:p>
          <a:p>
            <a:r>
              <a:rPr lang="en-US" sz="2800" dirty="0" smtClean="0"/>
              <a:t>US </a:t>
            </a:r>
            <a:r>
              <a:rPr lang="en-US" sz="2800" dirty="0"/>
              <a:t>Treasury Bills: 		</a:t>
            </a:r>
            <a:r>
              <a:rPr lang="en-US" sz="2800" dirty="0" smtClean="0"/>
              <a:t>	3.7</a:t>
            </a:r>
            <a:r>
              <a:rPr lang="en-US" sz="2800" dirty="0"/>
              <a:t>%      (least risk)</a:t>
            </a:r>
          </a:p>
          <a:p>
            <a:r>
              <a:rPr lang="en-US" sz="2800" dirty="0"/>
              <a:t>Inflation: 			</a:t>
            </a:r>
            <a:r>
              <a:rPr lang="en-US" sz="2800" dirty="0" smtClean="0"/>
              <a:t>			3.0</a:t>
            </a:r>
            <a:r>
              <a:rPr lang="en-US" sz="2800" dirty="0"/>
              <a:t>%</a:t>
            </a:r>
          </a:p>
          <a:p>
            <a:endParaRPr lang="en-US" sz="2000" dirty="0" smtClean="0"/>
          </a:p>
          <a:p>
            <a:r>
              <a:rPr lang="en-US" sz="2000" dirty="0" smtClean="0"/>
              <a:t>Returns are total return (including dividends)</a:t>
            </a:r>
          </a:p>
          <a:p>
            <a:r>
              <a:rPr lang="en-US" sz="2000" b="1" dirty="0" smtClean="0"/>
              <a:t>Liquidity</a:t>
            </a:r>
            <a:r>
              <a:rPr lang="en-US" sz="2000" dirty="0" smtClean="0"/>
              <a:t>: Describes how easy it is to sell an asset without much price movement. Example: small cap stocks harder to sell than large caps; a house is harder to sell than a real estate mutual fund</a:t>
            </a:r>
          </a:p>
          <a:p>
            <a:endParaRPr lang="en-US" sz="2000" dirty="0" smtClean="0"/>
          </a:p>
          <a:p>
            <a:r>
              <a:rPr lang="en-US" sz="1200" dirty="0" smtClean="0"/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Ibbotson Associates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Cap vs. Small Cap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097757"/>
            <a:ext cx="4040188" cy="639762"/>
          </a:xfrm>
        </p:spPr>
        <p:txBody>
          <a:bodyPr/>
          <a:lstStyle/>
          <a:p>
            <a:r>
              <a:rPr lang="en-US" dirty="0" smtClean="0"/>
              <a:t>McDonald’s</a:t>
            </a:r>
          </a:p>
        </p:txBody>
      </p:sp>
      <p:pic>
        <p:nvPicPr>
          <p:cNvPr id="10" name="Content Placeholder 9" descr="mcd 5 yr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04800" y="1737519"/>
            <a:ext cx="4192588" cy="4659084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097757"/>
            <a:ext cx="4041775" cy="639762"/>
          </a:xfrm>
        </p:spPr>
        <p:txBody>
          <a:bodyPr/>
          <a:lstStyle/>
          <a:p>
            <a:r>
              <a:rPr lang="en-US" dirty="0" smtClean="0"/>
              <a:t>Crocs</a:t>
            </a:r>
            <a:endParaRPr lang="en-US" dirty="0"/>
          </a:p>
        </p:txBody>
      </p:sp>
      <p:pic>
        <p:nvPicPr>
          <p:cNvPr id="11" name="Content Placeholder 10" descr="crox 4 year.gif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1737519"/>
            <a:ext cx="4194234" cy="465908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86200" y="6488668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Big Charts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Diversify in Stocks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r>
              <a:rPr lang="en-US" u="sng" dirty="0" smtClean="0"/>
              <a:t>Mutual funds</a:t>
            </a:r>
            <a:r>
              <a:rPr lang="en-US" dirty="0" smtClean="0"/>
              <a:t>: A portfolio of stocks (some include bonds) run by a manager who tries to beat the market (fee is about 1.0-1.5%). You typically get the end of day price. </a:t>
            </a:r>
          </a:p>
          <a:p>
            <a:r>
              <a:rPr lang="en-US" u="sng" dirty="0" smtClean="0"/>
              <a:t>Exchange Traded Funds (ETFs</a:t>
            </a:r>
            <a:r>
              <a:rPr lang="en-US" dirty="0" smtClean="0"/>
              <a:t>): a basket of stocks that replicates a market index (S&amp;P 500, S&amp;P 400 Midcap index, Russell 2000 Small cap index, etc.):  Fees typically are 0.25%-0.50%. You can buy or sell during the trading day.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EA69F-6540-4249-9C8A-75BD7B2E66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Power of Compounding: $1,000 Invested in 1925 Grew to $2,597,000 by end of 2008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962400" y="6488668"/>
            <a:ext cx="3095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Ibbotsen</a:t>
            </a:r>
            <a:r>
              <a:rPr lang="en-US" dirty="0" smtClean="0"/>
              <a:t> Associates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Not A Gamble: U.S. Stock Market History ($10,000 invested in 1982 would be worth over $100,000  today).</a:t>
            </a:r>
            <a:endParaRPr lang="en-US" sz="3200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76400"/>
            <a:ext cx="8305800" cy="467995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86200" y="648866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Factset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b="1" dirty="0" smtClean="0"/>
              <a:t>Real Gambling: The Odds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(about 50% of American adults spend  a total of $45 billion /year on lotteries)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Mega Millions (Jackpot): 1 in 175,711,536</a:t>
            </a:r>
          </a:p>
          <a:p>
            <a:r>
              <a:rPr lang="en-US" sz="2400" dirty="0" smtClean="0"/>
              <a:t>U.S. Powerball: 1 in 80,089,128</a:t>
            </a:r>
          </a:p>
          <a:p>
            <a:r>
              <a:rPr lang="en-US" sz="2400" dirty="0" smtClean="0"/>
              <a:t>The Big Game (GA): 1 in 76,275,360</a:t>
            </a:r>
          </a:p>
          <a:p>
            <a:r>
              <a:rPr lang="en-US" sz="2400" dirty="0" smtClean="0"/>
              <a:t>Being killed by lightning: 1 in 10,000,000</a:t>
            </a:r>
          </a:p>
          <a:p>
            <a:r>
              <a:rPr lang="en-US" sz="2400" dirty="0" smtClean="0"/>
              <a:t>Mega Millions ($250K): 1 in 3,900,000</a:t>
            </a:r>
          </a:p>
          <a:p>
            <a:r>
              <a:rPr lang="en-US" sz="2400" dirty="0" smtClean="0"/>
              <a:t>Getting a royal flush in poker on first five cards: 1 in 649,740</a:t>
            </a:r>
          </a:p>
          <a:p>
            <a:r>
              <a:rPr lang="en-US" sz="2400" dirty="0" smtClean="0"/>
              <a:t>House being struck by lightning: 1 in 280,000</a:t>
            </a:r>
          </a:p>
          <a:p>
            <a:r>
              <a:rPr lang="en-US" sz="2400" dirty="0" smtClean="0"/>
              <a:t>Becoming a professional athlete: 1 in 22,000</a:t>
            </a:r>
          </a:p>
          <a:p>
            <a:r>
              <a:rPr lang="en-US" sz="2400" dirty="0" smtClean="0"/>
              <a:t>Dying in car accident: 1 in 18,585</a:t>
            </a:r>
          </a:p>
          <a:p>
            <a:r>
              <a:rPr lang="en-US" sz="2400" dirty="0" smtClean="0"/>
              <a:t>Being murdered: 1 in 18,000 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6398309"/>
            <a:ext cx="2313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MSN Money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Market Risks</a:t>
            </a:r>
            <a:endParaRPr lang="en-US" b="1" i="1" dirty="0"/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114800"/>
          </a:xfrm>
        </p:spPr>
        <p:txBody>
          <a:bodyPr/>
          <a:lstStyle/>
          <a:p>
            <a:r>
              <a:rPr lang="en-US" dirty="0"/>
              <a:t>Global Markets Linked More Than Ever</a:t>
            </a:r>
          </a:p>
          <a:p>
            <a:r>
              <a:rPr lang="en-US" dirty="0"/>
              <a:t>U.S. Current Account and Budget Deficits Increase Vulnerability to Shock from Foreign Markets</a:t>
            </a:r>
          </a:p>
          <a:p>
            <a:r>
              <a:rPr lang="en-US" dirty="0"/>
              <a:t>Internet + Increased Global Capacity Pressuring Profit Margins</a:t>
            </a:r>
          </a:p>
          <a:p>
            <a:r>
              <a:rPr lang="en-US" dirty="0"/>
              <a:t>Since 9/11/01, New Risk of Catastrophic </a:t>
            </a:r>
            <a:r>
              <a:rPr lang="en-US" dirty="0" smtClean="0"/>
              <a:t>Events</a:t>
            </a:r>
          </a:p>
          <a:p>
            <a:r>
              <a:rPr lang="en-US" dirty="0" smtClean="0"/>
              <a:t>Since October ‘08, New Risk of Financial System Disruption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Asset Classes Ranked by Approximate Risk (Standard Deviation)</a:t>
            </a:r>
            <a:endParaRPr lang="en-US" sz="3200" b="1" dirty="0"/>
          </a:p>
        </p:txBody>
      </p:sp>
      <p:sp>
        <p:nvSpPr>
          <p:cNvPr id="189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447799"/>
            <a:ext cx="8585200" cy="52736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 lvl="7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</a:rPr>
              <a:t>Projected LT Return</a:t>
            </a:r>
            <a:r>
              <a:rPr lang="en-US" dirty="0" smtClean="0"/>
              <a:t>	</a:t>
            </a:r>
            <a:r>
              <a:rPr lang="en-US" b="1" dirty="0" smtClean="0"/>
              <a:t>Risk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tx1"/>
                </a:solidFill>
              </a:rPr>
              <a:t>Standard Deviation)</a:t>
            </a:r>
            <a:r>
              <a:rPr lang="en-US" dirty="0" smtClean="0"/>
              <a:t>	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Emerg</a:t>
            </a:r>
            <a:r>
              <a:rPr lang="en-US" dirty="0" smtClean="0"/>
              <a:t>. </a:t>
            </a:r>
            <a:r>
              <a:rPr lang="en-US" dirty="0" err="1" smtClean="0"/>
              <a:t>mkt</a:t>
            </a:r>
            <a:r>
              <a:rPr lang="en-US" dirty="0" smtClean="0"/>
              <a:t> stocks:		10%			25%</a:t>
            </a:r>
            <a:r>
              <a:rPr lang="en-US" sz="2000" dirty="0" smtClean="0"/>
              <a:t>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U.S</a:t>
            </a:r>
            <a:r>
              <a:rPr lang="en-US" dirty="0"/>
              <a:t>. small stocks:	</a:t>
            </a:r>
            <a:r>
              <a:rPr lang="en-US" dirty="0" smtClean="0"/>
              <a:t>		10</a:t>
            </a:r>
            <a:r>
              <a:rPr lang="en-US" dirty="0"/>
              <a:t>%		</a:t>
            </a:r>
            <a:r>
              <a:rPr lang="en-US" dirty="0" smtClean="0"/>
              <a:t>	22%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U.S</a:t>
            </a:r>
            <a:r>
              <a:rPr lang="en-US" dirty="0"/>
              <a:t>. large stocks:	</a:t>
            </a:r>
            <a:r>
              <a:rPr lang="en-US" dirty="0" smtClean="0"/>
              <a:t>		8.5</a:t>
            </a:r>
            <a:r>
              <a:rPr lang="en-US" dirty="0"/>
              <a:t>%		</a:t>
            </a:r>
            <a:r>
              <a:rPr lang="en-US" dirty="0" smtClean="0"/>
              <a:t>	15</a:t>
            </a:r>
            <a:r>
              <a:rPr lang="en-US" dirty="0"/>
              <a:t>%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Large </a:t>
            </a:r>
            <a:r>
              <a:rPr lang="en-US" dirty="0"/>
              <a:t>int’l stocks:	</a:t>
            </a:r>
            <a:r>
              <a:rPr lang="en-US" dirty="0" smtClean="0"/>
              <a:t>		8.0%</a:t>
            </a:r>
            <a:r>
              <a:rPr lang="en-US" dirty="0"/>
              <a:t>		</a:t>
            </a:r>
            <a:r>
              <a:rPr lang="en-US" dirty="0" smtClean="0"/>
              <a:t>	17%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LT U.S. T-bonds:	</a:t>
            </a:r>
            <a:r>
              <a:rPr lang="en-US" dirty="0" smtClean="0"/>
              <a:t>		5.0</a:t>
            </a:r>
            <a:r>
              <a:rPr lang="en-US" dirty="0"/>
              <a:t>%		</a:t>
            </a:r>
            <a:r>
              <a:rPr lang="en-US" dirty="0" smtClean="0"/>
              <a:t>	5.3</a:t>
            </a:r>
            <a:r>
              <a:rPr lang="en-US" dirty="0"/>
              <a:t>%</a:t>
            </a:r>
          </a:p>
          <a:p>
            <a:pPr>
              <a:lnSpc>
                <a:spcPct val="90000"/>
              </a:lnSpc>
            </a:pPr>
            <a:r>
              <a:rPr lang="en-US" dirty="0"/>
              <a:t>ST U.S. T-bills:	</a:t>
            </a:r>
            <a:r>
              <a:rPr lang="en-US" dirty="0" smtClean="0"/>
              <a:t>			3.5</a:t>
            </a:r>
            <a:r>
              <a:rPr lang="en-US" dirty="0"/>
              <a:t>%		</a:t>
            </a:r>
            <a:r>
              <a:rPr lang="en-US" dirty="0" smtClean="0"/>
              <a:t>	1.5</a:t>
            </a:r>
            <a:r>
              <a:rPr lang="en-US" dirty="0"/>
              <a:t>% </a:t>
            </a:r>
            <a:endParaRPr lang="en-US" dirty="0" smtClean="0"/>
          </a:p>
          <a:p>
            <a:pPr marL="342900" lvl="1" indent="-342900">
              <a:lnSpc>
                <a:spcPct val="90000"/>
              </a:lnSpc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		</a:t>
            </a:r>
          </a:p>
          <a:p>
            <a:pPr marL="342900" lvl="1" indent="-342900">
              <a:lnSpc>
                <a:spcPct val="90000"/>
              </a:lnSpc>
              <a:buNone/>
            </a:pPr>
            <a:r>
              <a:rPr lang="en-US" sz="1400" dirty="0" smtClean="0"/>
              <a:t>									Source: SunTrust Robinson Humphrey; Portfolio Solutions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  <a:buNone/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17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Why Many Investors Underperform Indexes and even Mutual Fund Averages</a:t>
            </a:r>
          </a:p>
        </p:txBody>
      </p:sp>
      <p:sp>
        <p:nvSpPr>
          <p:cNvPr id="218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Net inflows from investors into mutual funds in the early 1990s were almost zero.</a:t>
            </a:r>
          </a:p>
          <a:p>
            <a:r>
              <a:rPr lang="en-US" sz="2800" dirty="0"/>
              <a:t>But investors poured $500 billion into “new economy” funds between 1995-2000.</a:t>
            </a:r>
          </a:p>
          <a:p>
            <a:r>
              <a:rPr lang="en-US" sz="2800" dirty="0"/>
              <a:t>The 200 equity funds with the largest money flows from 1995-2005 had </a:t>
            </a:r>
            <a:r>
              <a:rPr lang="en-US" sz="2800" dirty="0" err="1"/>
              <a:t>avg</a:t>
            </a:r>
            <a:r>
              <a:rPr lang="en-US" sz="2800" dirty="0"/>
              <a:t> returns of 8.85% per year, but the typical investor in those funds averaged 2.40% per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7106" name="Object 2"/>
          <p:cNvGraphicFramePr>
            <a:graphicFrameLocks noChangeAspect="1"/>
          </p:cNvGraphicFramePr>
          <p:nvPr/>
        </p:nvGraphicFramePr>
        <p:xfrm>
          <a:off x="228600" y="228600"/>
          <a:ext cx="87630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7177680" imgH="3757680" progId="Excel.Sheet.8">
                  <p:embed/>
                </p:oleObj>
              </mc:Choice>
              <mc:Fallback>
                <p:oleObj name="Worksheet" r:id="rId5" imgW="7177680" imgH="375768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7630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7107" name="Text Box 3"/>
          <p:cNvSpPr txBox="1">
            <a:spLocks noChangeArrowheads="1"/>
          </p:cNvSpPr>
          <p:nvPr/>
        </p:nvSpPr>
        <p:spPr bwMode="auto">
          <a:xfrm>
            <a:off x="609600" y="381000"/>
            <a:ext cx="56460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GillSans" pitchFamily="34" charset="0"/>
              </a:rPr>
              <a:t>Why Many Investors Underperform Market: CYCLE </a:t>
            </a:r>
            <a:r>
              <a:rPr lang="en-US" sz="1600" b="1" dirty="0">
                <a:latin typeface="GillSans" pitchFamily="34" charset="0"/>
              </a:rPr>
              <a:t>MAP</a:t>
            </a:r>
          </a:p>
        </p:txBody>
      </p:sp>
      <p:sp>
        <p:nvSpPr>
          <p:cNvPr id="1967108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96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GillSans" pitchFamily="34" charset="0"/>
              </a:rPr>
              <a:t>Economy</a:t>
            </a:r>
            <a:endParaRPr lang="en-US" sz="1400" b="1">
              <a:latin typeface="GillSans" pitchFamily="34" charset="0"/>
            </a:endParaRPr>
          </a:p>
        </p:txBody>
      </p:sp>
      <p:sp>
        <p:nvSpPr>
          <p:cNvPr id="1967109" name="Text Box 5"/>
          <p:cNvSpPr txBox="1">
            <a:spLocks noChangeArrowheads="1"/>
          </p:cNvSpPr>
          <p:nvPr/>
        </p:nvSpPr>
        <p:spPr bwMode="auto">
          <a:xfrm>
            <a:off x="381000" y="3048000"/>
            <a:ext cx="782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GillSans" pitchFamily="34" charset="0"/>
              </a:rPr>
              <a:t>Market</a:t>
            </a:r>
            <a:endParaRPr lang="en-US" sz="1400" b="1">
              <a:latin typeface="GillSans" pitchFamily="34" charset="0"/>
            </a:endParaRPr>
          </a:p>
        </p:txBody>
      </p:sp>
      <p:sp>
        <p:nvSpPr>
          <p:cNvPr id="1967110" name="Text Box 6"/>
          <p:cNvSpPr txBox="1">
            <a:spLocks noChangeArrowheads="1"/>
          </p:cNvSpPr>
          <p:nvPr/>
        </p:nvSpPr>
        <p:spPr bwMode="auto">
          <a:xfrm>
            <a:off x="1676400" y="2590800"/>
            <a:ext cx="723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GillSans" pitchFamily="34" charset="0"/>
              </a:rPr>
              <a:t>1</a:t>
            </a:r>
          </a:p>
          <a:p>
            <a:pPr algn="ctr"/>
            <a:r>
              <a:rPr lang="en-US" sz="1200" b="1" dirty="0">
                <a:latin typeface="GillSans" pitchFamily="34" charset="0"/>
              </a:rPr>
              <a:t>Market</a:t>
            </a:r>
          </a:p>
          <a:p>
            <a:pPr algn="ctr"/>
            <a:r>
              <a:rPr lang="en-US" sz="1200" b="1" dirty="0">
                <a:latin typeface="GillSans" pitchFamily="34" charset="0"/>
              </a:rPr>
              <a:t>Bottom</a:t>
            </a:r>
          </a:p>
        </p:txBody>
      </p:sp>
      <p:sp>
        <p:nvSpPr>
          <p:cNvPr id="1967111" name="Line 7"/>
          <p:cNvSpPr>
            <a:spLocks noChangeShapeType="1"/>
          </p:cNvSpPr>
          <p:nvPr/>
        </p:nvSpPr>
        <p:spPr bwMode="auto">
          <a:xfrm>
            <a:off x="1981200" y="3200400"/>
            <a:ext cx="0" cy="533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7112" name="Text Box 8"/>
          <p:cNvSpPr txBox="1">
            <a:spLocks noChangeArrowheads="1"/>
          </p:cNvSpPr>
          <p:nvPr/>
        </p:nvSpPr>
        <p:spPr bwMode="auto">
          <a:xfrm>
            <a:off x="2590800" y="2286000"/>
            <a:ext cx="5597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GillSans" pitchFamily="34" charset="0"/>
              </a:rPr>
              <a:t>2</a:t>
            </a:r>
          </a:p>
          <a:p>
            <a:pPr algn="ctr"/>
            <a:r>
              <a:rPr lang="en-US" sz="1200" b="1" dirty="0">
                <a:latin typeface="GillSans" pitchFamily="34" charset="0"/>
              </a:rPr>
              <a:t>Early</a:t>
            </a:r>
          </a:p>
          <a:p>
            <a:pPr algn="ctr"/>
            <a:r>
              <a:rPr lang="en-US" sz="1200" b="1" dirty="0">
                <a:latin typeface="GillSans" pitchFamily="34" charset="0"/>
              </a:rPr>
              <a:t>Bull</a:t>
            </a:r>
          </a:p>
        </p:txBody>
      </p:sp>
      <p:sp>
        <p:nvSpPr>
          <p:cNvPr id="1967113" name="Text Box 9"/>
          <p:cNvSpPr txBox="1">
            <a:spLocks noChangeArrowheads="1"/>
          </p:cNvSpPr>
          <p:nvPr/>
        </p:nvSpPr>
        <p:spPr bwMode="auto">
          <a:xfrm>
            <a:off x="3505200" y="1371600"/>
            <a:ext cx="6735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GillSans" pitchFamily="34" charset="0"/>
              </a:rPr>
              <a:t>3</a:t>
            </a:r>
          </a:p>
          <a:p>
            <a:pPr algn="ctr"/>
            <a:r>
              <a:rPr lang="en-US" sz="1200" b="1" dirty="0">
                <a:latin typeface="GillSans" pitchFamily="34" charset="0"/>
              </a:rPr>
              <a:t>Middle</a:t>
            </a:r>
          </a:p>
          <a:p>
            <a:pPr algn="ctr"/>
            <a:r>
              <a:rPr lang="en-US" sz="1200" b="1" dirty="0">
                <a:latin typeface="GillSans" pitchFamily="34" charset="0"/>
              </a:rPr>
              <a:t>Bull</a:t>
            </a:r>
            <a:endParaRPr lang="en-US" sz="1400" b="1" dirty="0">
              <a:latin typeface="GillSans" pitchFamily="34" charset="0"/>
            </a:endParaRPr>
          </a:p>
        </p:txBody>
      </p:sp>
      <p:sp>
        <p:nvSpPr>
          <p:cNvPr id="1967114" name="Line 10"/>
          <p:cNvSpPr>
            <a:spLocks noChangeShapeType="1"/>
          </p:cNvSpPr>
          <p:nvPr/>
        </p:nvSpPr>
        <p:spPr bwMode="auto">
          <a:xfrm>
            <a:off x="3810000" y="1981200"/>
            <a:ext cx="0" cy="304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7115" name="Text Box 11"/>
          <p:cNvSpPr txBox="1">
            <a:spLocks noChangeArrowheads="1"/>
          </p:cNvSpPr>
          <p:nvPr/>
        </p:nvSpPr>
        <p:spPr bwMode="auto">
          <a:xfrm>
            <a:off x="4114800" y="838200"/>
            <a:ext cx="5004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GillSans" pitchFamily="34" charset="0"/>
              </a:rPr>
              <a:t>4</a:t>
            </a:r>
          </a:p>
          <a:p>
            <a:pPr algn="ctr"/>
            <a:r>
              <a:rPr lang="en-US" sz="1200" b="1" dirty="0">
                <a:latin typeface="GillSans" pitchFamily="34" charset="0"/>
              </a:rPr>
              <a:t>Late</a:t>
            </a:r>
          </a:p>
          <a:p>
            <a:pPr algn="ctr"/>
            <a:r>
              <a:rPr lang="en-US" sz="1200" b="1" dirty="0">
                <a:latin typeface="GillSans" pitchFamily="34" charset="0"/>
              </a:rPr>
              <a:t>Bull</a:t>
            </a:r>
          </a:p>
        </p:txBody>
      </p:sp>
      <p:sp>
        <p:nvSpPr>
          <p:cNvPr id="1967116" name="Text Box 12"/>
          <p:cNvSpPr txBox="1">
            <a:spLocks noChangeArrowheads="1"/>
          </p:cNvSpPr>
          <p:nvPr/>
        </p:nvSpPr>
        <p:spPr bwMode="auto">
          <a:xfrm>
            <a:off x="6400800" y="1600200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GillSans" pitchFamily="34" charset="0"/>
              </a:rPr>
              <a:t>Early</a:t>
            </a:r>
          </a:p>
          <a:p>
            <a:r>
              <a:rPr lang="en-US" sz="1200" b="1" dirty="0">
                <a:latin typeface="GillSans" pitchFamily="34" charset="0"/>
              </a:rPr>
              <a:t>Bear</a:t>
            </a:r>
          </a:p>
        </p:txBody>
      </p:sp>
      <p:sp>
        <p:nvSpPr>
          <p:cNvPr id="1967117" name="Line 13"/>
          <p:cNvSpPr>
            <a:spLocks noChangeShapeType="1"/>
          </p:cNvSpPr>
          <p:nvPr/>
        </p:nvSpPr>
        <p:spPr bwMode="auto">
          <a:xfrm flipV="1">
            <a:off x="6629400" y="1371600"/>
            <a:ext cx="0" cy="304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7118" name="Text Box 14"/>
          <p:cNvSpPr txBox="1">
            <a:spLocks noChangeArrowheads="1"/>
          </p:cNvSpPr>
          <p:nvPr/>
        </p:nvSpPr>
        <p:spPr bwMode="auto">
          <a:xfrm>
            <a:off x="7391400" y="1524000"/>
            <a:ext cx="5245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5</a:t>
            </a:r>
          </a:p>
          <a:p>
            <a:pPr algn="ctr"/>
            <a:r>
              <a:rPr lang="en-US" sz="1200" b="1" dirty="0">
                <a:latin typeface="Arial" charset="0"/>
              </a:rPr>
              <a:t>Late</a:t>
            </a:r>
          </a:p>
          <a:p>
            <a:pPr algn="ctr"/>
            <a:r>
              <a:rPr lang="en-US" sz="1200" b="1" dirty="0">
                <a:latin typeface="Arial" charset="0"/>
              </a:rPr>
              <a:t>Bear</a:t>
            </a:r>
          </a:p>
        </p:txBody>
      </p:sp>
      <p:sp>
        <p:nvSpPr>
          <p:cNvPr id="1967119" name="Text Box 15"/>
          <p:cNvSpPr txBox="1">
            <a:spLocks noChangeArrowheads="1"/>
          </p:cNvSpPr>
          <p:nvPr/>
        </p:nvSpPr>
        <p:spPr bwMode="auto">
          <a:xfrm>
            <a:off x="2514600" y="3810000"/>
            <a:ext cx="957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chemeClr val="hlink"/>
                </a:solidFill>
                <a:latin typeface="GillSans" pitchFamily="34" charset="0"/>
              </a:rPr>
              <a:t>Economy’s</a:t>
            </a:r>
          </a:p>
          <a:p>
            <a:pPr algn="ctr"/>
            <a:r>
              <a:rPr lang="en-US" sz="1200" b="1">
                <a:solidFill>
                  <a:schemeClr val="hlink"/>
                </a:solidFill>
                <a:latin typeface="GillSans" pitchFamily="34" charset="0"/>
              </a:rPr>
              <a:t>Trough</a:t>
            </a:r>
          </a:p>
        </p:txBody>
      </p:sp>
      <p:sp>
        <p:nvSpPr>
          <p:cNvPr id="1967120" name="Text Box 16"/>
          <p:cNvSpPr txBox="1">
            <a:spLocks noChangeArrowheads="1"/>
          </p:cNvSpPr>
          <p:nvPr/>
        </p:nvSpPr>
        <p:spPr bwMode="auto">
          <a:xfrm>
            <a:off x="3429000" y="2667000"/>
            <a:ext cx="90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chemeClr val="hlink"/>
                </a:solidFill>
                <a:latin typeface="GillSans" pitchFamily="34" charset="0"/>
              </a:rPr>
              <a:t>Early</a:t>
            </a:r>
          </a:p>
          <a:p>
            <a:pPr algn="ctr"/>
            <a:r>
              <a:rPr lang="en-US" sz="1200" b="1">
                <a:solidFill>
                  <a:schemeClr val="hlink"/>
                </a:solidFill>
                <a:latin typeface="GillSans" pitchFamily="34" charset="0"/>
              </a:rPr>
              <a:t>Expansion</a:t>
            </a:r>
          </a:p>
        </p:txBody>
      </p:sp>
      <p:sp>
        <p:nvSpPr>
          <p:cNvPr id="1967121" name="Text Box 17"/>
          <p:cNvSpPr txBox="1">
            <a:spLocks noChangeArrowheads="1"/>
          </p:cNvSpPr>
          <p:nvPr/>
        </p:nvSpPr>
        <p:spPr bwMode="auto">
          <a:xfrm>
            <a:off x="4343400" y="1524000"/>
            <a:ext cx="90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chemeClr val="hlink"/>
                </a:solidFill>
                <a:latin typeface="GillSans" pitchFamily="34" charset="0"/>
              </a:rPr>
              <a:t>Middle</a:t>
            </a:r>
          </a:p>
          <a:p>
            <a:pPr algn="ctr"/>
            <a:r>
              <a:rPr lang="en-US" sz="1200" b="1">
                <a:solidFill>
                  <a:schemeClr val="hlink"/>
                </a:solidFill>
                <a:latin typeface="GillSans" pitchFamily="34" charset="0"/>
              </a:rPr>
              <a:t>Expansion</a:t>
            </a:r>
          </a:p>
        </p:txBody>
      </p:sp>
      <p:sp>
        <p:nvSpPr>
          <p:cNvPr id="1967122" name="Text Box 18"/>
          <p:cNvSpPr txBox="1">
            <a:spLocks noChangeArrowheads="1"/>
          </p:cNvSpPr>
          <p:nvPr/>
        </p:nvSpPr>
        <p:spPr bwMode="auto">
          <a:xfrm>
            <a:off x="6324600" y="457200"/>
            <a:ext cx="957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chemeClr val="hlink"/>
                </a:solidFill>
                <a:latin typeface="GillSans" pitchFamily="34" charset="0"/>
              </a:rPr>
              <a:t>Economy’s</a:t>
            </a:r>
          </a:p>
          <a:p>
            <a:pPr algn="ctr"/>
            <a:r>
              <a:rPr lang="en-US" sz="1200" b="1">
                <a:solidFill>
                  <a:schemeClr val="hlink"/>
                </a:solidFill>
                <a:latin typeface="GillSans" pitchFamily="34" charset="0"/>
              </a:rPr>
              <a:t>Peak</a:t>
            </a:r>
          </a:p>
        </p:txBody>
      </p:sp>
      <p:sp>
        <p:nvSpPr>
          <p:cNvPr id="1967123" name="Line 19"/>
          <p:cNvSpPr>
            <a:spLocks noChangeShapeType="1"/>
          </p:cNvSpPr>
          <p:nvPr/>
        </p:nvSpPr>
        <p:spPr bwMode="auto">
          <a:xfrm flipH="1">
            <a:off x="7543800" y="2133600"/>
            <a:ext cx="76200" cy="228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7124" name="Text Box 20"/>
          <p:cNvSpPr txBox="1">
            <a:spLocks noChangeArrowheads="1"/>
          </p:cNvSpPr>
          <p:nvPr/>
        </p:nvSpPr>
        <p:spPr bwMode="auto">
          <a:xfrm>
            <a:off x="7543800" y="990600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chemeClr val="hlink"/>
                </a:solidFill>
                <a:latin typeface="GillSans" pitchFamily="34" charset="0"/>
              </a:rPr>
              <a:t>Early</a:t>
            </a:r>
          </a:p>
          <a:p>
            <a:pPr algn="ctr"/>
            <a:r>
              <a:rPr lang="en-US" sz="1200" b="1">
                <a:solidFill>
                  <a:schemeClr val="hlink"/>
                </a:solidFill>
                <a:latin typeface="GillSans" pitchFamily="34" charset="0"/>
              </a:rPr>
              <a:t>Contraction</a:t>
            </a:r>
          </a:p>
        </p:txBody>
      </p:sp>
      <p:sp>
        <p:nvSpPr>
          <p:cNvPr id="1967125" name="Text Box 21"/>
          <p:cNvSpPr txBox="1">
            <a:spLocks noChangeArrowheads="1"/>
          </p:cNvSpPr>
          <p:nvPr/>
        </p:nvSpPr>
        <p:spPr bwMode="auto">
          <a:xfrm>
            <a:off x="228600" y="4419600"/>
            <a:ext cx="8610600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Sans" pitchFamily="34" charset="0"/>
              </a:rPr>
              <a:t>Phases	           1            2               3            4	                             5</a:t>
            </a:r>
          </a:p>
          <a:p>
            <a:endParaRPr lang="en-US" sz="1400" b="1" dirty="0">
              <a:solidFill>
                <a:schemeClr val="tx2"/>
              </a:solidFill>
              <a:latin typeface="GillSans" pitchFamily="34" charset="0"/>
            </a:endParaRPr>
          </a:p>
          <a:p>
            <a:r>
              <a:rPr lang="en-US" sz="1400" b="1" dirty="0" smtClean="0">
                <a:solidFill>
                  <a:schemeClr val="tx2"/>
                </a:solidFill>
                <a:latin typeface="GillSans" pitchFamily="34" charset="0"/>
              </a:rPr>
              <a:t>Sectors</a:t>
            </a:r>
            <a:r>
              <a:rPr lang="en-US" sz="1400" b="1" dirty="0">
                <a:solidFill>
                  <a:schemeClr val="tx2"/>
                </a:solidFill>
                <a:latin typeface="GillSans" pitchFamily="34" charset="0"/>
              </a:rPr>
              <a:t>	  </a:t>
            </a:r>
            <a:r>
              <a:rPr lang="en-US" sz="1100" b="1" dirty="0">
                <a:latin typeface="GillSans" pitchFamily="34" charset="0"/>
              </a:rPr>
              <a:t>Capital Goods     Capital Goods     Capital Goods      Consumer </a:t>
            </a:r>
            <a:r>
              <a:rPr lang="en-US" sz="1100" b="1" dirty="0" err="1">
                <a:latin typeface="GillSans" pitchFamily="34" charset="0"/>
              </a:rPr>
              <a:t>Cyc</a:t>
            </a:r>
            <a:r>
              <a:rPr lang="en-US" sz="1100" b="1" dirty="0">
                <a:latin typeface="GillSans" pitchFamily="34" charset="0"/>
              </a:rPr>
              <a:t>.                                         Financials</a:t>
            </a:r>
          </a:p>
          <a:p>
            <a:r>
              <a:rPr lang="en-US" sz="1100" b="1" dirty="0">
                <a:latin typeface="GillSans" pitchFamily="34" charset="0"/>
              </a:rPr>
              <a:t>                          Transports           </a:t>
            </a:r>
            <a:r>
              <a:rPr lang="en-US" sz="1100" b="1" dirty="0" err="1">
                <a:latin typeface="GillSans" pitchFamily="34" charset="0"/>
              </a:rPr>
              <a:t>Transports</a:t>
            </a:r>
            <a:r>
              <a:rPr lang="en-US" sz="1100" b="1" dirty="0">
                <a:latin typeface="GillSans" pitchFamily="34" charset="0"/>
              </a:rPr>
              <a:t>           Consumer </a:t>
            </a:r>
            <a:r>
              <a:rPr lang="en-US" sz="1100" b="1" dirty="0" err="1">
                <a:latin typeface="GillSans" pitchFamily="34" charset="0"/>
              </a:rPr>
              <a:t>Cyc</a:t>
            </a:r>
            <a:r>
              <a:rPr lang="en-US" sz="1100" b="1" dirty="0">
                <a:latin typeface="GillSans" pitchFamily="34" charset="0"/>
              </a:rPr>
              <a:t>.    Technology                                               Utilities</a:t>
            </a:r>
          </a:p>
          <a:p>
            <a:r>
              <a:rPr lang="en-US" sz="1100" b="1" dirty="0">
                <a:latin typeface="GillSans" pitchFamily="34" charset="0"/>
              </a:rPr>
              <a:t>                           Financials            </a:t>
            </a:r>
            <a:r>
              <a:rPr lang="en-US" sz="1100" b="1" dirty="0" err="1">
                <a:latin typeface="GillSans" pitchFamily="34" charset="0"/>
              </a:rPr>
              <a:t>Financials</a:t>
            </a:r>
            <a:r>
              <a:rPr lang="en-US" sz="1100" b="1" dirty="0">
                <a:latin typeface="GillSans" pitchFamily="34" charset="0"/>
              </a:rPr>
              <a:t>             Technology           Healthcare                                                Consumer Staples</a:t>
            </a:r>
          </a:p>
          <a:p>
            <a:r>
              <a:rPr lang="en-US" sz="1100" b="1" dirty="0">
                <a:latin typeface="GillSans" pitchFamily="34" charset="0"/>
              </a:rPr>
              <a:t>                           [Energy]              Basic Materials   [Energy]		                               </a:t>
            </a:r>
            <a:r>
              <a:rPr lang="en-US" sz="1100" b="1" dirty="0" smtClean="0">
                <a:latin typeface="GillSans" pitchFamily="34" charset="0"/>
              </a:rPr>
              <a:t>			         </a:t>
            </a:r>
            <a:r>
              <a:rPr lang="en-US" sz="1100" b="1" dirty="0">
                <a:latin typeface="GillSans" pitchFamily="34" charset="0"/>
              </a:rPr>
              <a:t>Healthcare</a:t>
            </a:r>
          </a:p>
          <a:p>
            <a:r>
              <a:rPr lang="en-US" sz="1100" b="1" dirty="0">
                <a:latin typeface="GillSans" pitchFamily="34" charset="0"/>
              </a:rPr>
              <a:t>                           Basic Materials   Technology                                                                                                            [Energy]</a:t>
            </a:r>
          </a:p>
          <a:p>
            <a:r>
              <a:rPr lang="en-US" sz="1100" dirty="0">
                <a:latin typeface="GillSans" pitchFamily="34" charset="0"/>
              </a:rPr>
              <a:t>	</a:t>
            </a:r>
            <a:r>
              <a:rPr lang="en-US" sz="1100" dirty="0" smtClean="0">
                <a:latin typeface="GillSans" pitchFamily="34" charset="0"/>
              </a:rPr>
              <a:t>	   </a:t>
            </a:r>
            <a:r>
              <a:rPr lang="en-US" sz="1100" b="1" dirty="0">
                <a:latin typeface="GillSans" pitchFamily="34" charset="0"/>
              </a:rPr>
              <a:t>Healthcare</a:t>
            </a:r>
          </a:p>
          <a:p>
            <a:endParaRPr lang="en-US" sz="1200" b="1" dirty="0">
              <a:latin typeface="GillSans" pitchFamily="34" charset="0"/>
            </a:endParaRPr>
          </a:p>
        </p:txBody>
      </p:sp>
      <p:sp>
        <p:nvSpPr>
          <p:cNvPr id="1967126" name="Line 22"/>
          <p:cNvSpPr>
            <a:spLocks noChangeShapeType="1"/>
          </p:cNvSpPr>
          <p:nvPr/>
        </p:nvSpPr>
        <p:spPr bwMode="auto">
          <a:xfrm>
            <a:off x="4572000" y="1219200"/>
            <a:ext cx="152400" cy="76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7127" name="Line 23"/>
          <p:cNvSpPr>
            <a:spLocks noChangeShapeType="1"/>
          </p:cNvSpPr>
          <p:nvPr/>
        </p:nvSpPr>
        <p:spPr bwMode="auto">
          <a:xfrm>
            <a:off x="2895600" y="2895600"/>
            <a:ext cx="0" cy="457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4199D-1C8B-4731-9C23-8C6F64500D8F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73161"/>
          </a:xfrm>
        </p:spPr>
        <p:txBody>
          <a:bodyPr/>
          <a:lstStyle/>
          <a:p>
            <a:r>
              <a:rPr lang="en-US" b="1" dirty="0" smtClean="0"/>
              <a:t>Why Students Need to Understand Investing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799"/>
            <a:ext cx="8229600" cy="5273675"/>
          </a:xfrm>
        </p:spPr>
        <p:txBody>
          <a:bodyPr/>
          <a:lstStyle/>
          <a:p>
            <a:r>
              <a:rPr lang="en-US" sz="2400" dirty="0" smtClean="0"/>
              <a:t>76% of adults are living paycheck to paycheck. For ages 55-60, the median retirement account balance in 2012 was $80,000.</a:t>
            </a:r>
          </a:p>
          <a:p>
            <a:r>
              <a:rPr lang="en-US" sz="2400" dirty="0" smtClean="0"/>
              <a:t>In 2012, only 22% of retirement plan assets were in defined benefit plans, down from 66% in 1980.</a:t>
            </a:r>
          </a:p>
          <a:p>
            <a:r>
              <a:rPr lang="en-US" sz="2400" dirty="0" smtClean="0"/>
              <a:t>Only 11% of workers under age 35 contribute to a 401-K plan.</a:t>
            </a:r>
          </a:p>
          <a:p>
            <a:r>
              <a:rPr lang="en-US" sz="2400" dirty="0" smtClean="0"/>
              <a:t>Medicare hospital coverage funded only through 2018; Social Security only through 2040.</a:t>
            </a:r>
          </a:p>
          <a:p>
            <a:r>
              <a:rPr lang="en-US" sz="2400" dirty="0" smtClean="0"/>
              <a:t>Policy makers will either have to raise taxes or reduce benefits (or both).</a:t>
            </a:r>
          </a:p>
          <a:p>
            <a:r>
              <a:rPr lang="en-US" sz="2400" b="1" dirty="0" smtClean="0"/>
              <a:t>Conclusion: young people must begin to save and invest earlier.</a:t>
            </a:r>
          </a:p>
          <a:p>
            <a:r>
              <a:rPr lang="en-US" sz="2400" dirty="0" smtClean="0"/>
              <a:t>But, in order to save, young people must spend less….Opportunity Cost.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 Cycles in Real Life</a:t>
            </a:r>
            <a:endParaRPr lang="en-US" b="1" dirty="0"/>
          </a:p>
        </p:txBody>
      </p:sp>
      <p:pic>
        <p:nvPicPr>
          <p:cNvPr id="5" name="Content Placeholder 4" descr="real gdp pct change year over year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417638"/>
            <a:ext cx="8001000" cy="4938712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4199D-1C8B-4731-9C23-8C6F64500D8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Positive Long-Term Driving Forces for U.S. Economy and Stocks</a:t>
            </a:r>
          </a:p>
        </p:txBody>
      </p:sp>
      <p:sp>
        <p:nvSpPr>
          <p:cNvPr id="220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Culture of Risk and Innovation in U.S.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An Engine of  New Business Creation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 Nation of Immigrants </a:t>
            </a:r>
            <a:r>
              <a:rPr lang="en-US" sz="2400" dirty="0" smtClean="0"/>
              <a:t>(1.2m </a:t>
            </a:r>
            <a:r>
              <a:rPr lang="en-US" sz="2400" dirty="0"/>
              <a:t>immigrants per year. 1/3 of U.S. population growth is due to immigration. (By 3</a:t>
            </a:r>
            <a:r>
              <a:rPr lang="en-US" sz="2400" baseline="30000" dirty="0"/>
              <a:t>rd</a:t>
            </a:r>
            <a:r>
              <a:rPr lang="en-US" sz="2400" dirty="0"/>
              <a:t> generation, immigrant children have nearly same level of education as native-born.)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Free-Enterprise Economy with Well-Established Judicial and Regulatory systems.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Demographics </a:t>
            </a:r>
            <a:r>
              <a:rPr lang="en-US" sz="2400" dirty="0"/>
              <a:t>Favorable to U.S. vs. Europe and Japan. (U.S. working age pop will grow 16% 2000-2025 vs. -15% Japan and -11% Germany)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64% of USA’s 400 richest people are self-made (Forbes)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About 16% (18 million) U.S. households make $100,000/yr or more.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67% </a:t>
            </a:r>
            <a:r>
              <a:rPr lang="en-US" sz="2400" dirty="0"/>
              <a:t>of U.S. households are homeowners.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Students Should Know…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6150"/>
          </a:xfrm>
        </p:spPr>
        <p:txBody>
          <a:bodyPr/>
          <a:lstStyle/>
          <a:p>
            <a:r>
              <a:rPr lang="en-US" dirty="0" smtClean="0"/>
              <a:t>Types of checking and savings accounts</a:t>
            </a:r>
          </a:p>
          <a:p>
            <a:r>
              <a:rPr lang="en-US" dirty="0" smtClean="0"/>
              <a:t>Major asset classes for investing</a:t>
            </a:r>
          </a:p>
          <a:p>
            <a:r>
              <a:rPr lang="en-US" dirty="0" smtClean="0"/>
              <a:t>Types of Risk</a:t>
            </a:r>
          </a:p>
          <a:p>
            <a:r>
              <a:rPr lang="en-US" dirty="0" smtClean="0"/>
              <a:t>Relative risk levels of different asset classes</a:t>
            </a:r>
          </a:p>
          <a:p>
            <a:r>
              <a:rPr lang="en-US" dirty="0" smtClean="0"/>
              <a:t>Importance of diversification</a:t>
            </a:r>
          </a:p>
          <a:p>
            <a:r>
              <a:rPr lang="en-US" dirty="0" smtClean="0"/>
              <a:t>Advantage of compounding: starting to save and invest at an early age</a:t>
            </a:r>
          </a:p>
          <a:p>
            <a:r>
              <a:rPr lang="en-US" dirty="0" smtClean="0"/>
              <a:t>Inflation can reduce the buying power of your savings.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Rank from Highest Risk (6) to Lowest Risk (1)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Shares of Crocs, the shoe co.($796 million cap)</a:t>
            </a:r>
          </a:p>
          <a:p>
            <a:r>
              <a:rPr lang="en-US" dirty="0" smtClean="0"/>
              <a:t>20 year U.S. Treasury Savings Bond</a:t>
            </a:r>
          </a:p>
          <a:p>
            <a:r>
              <a:rPr lang="en-US" dirty="0" smtClean="0"/>
              <a:t>Checking Account under $100,000</a:t>
            </a:r>
          </a:p>
          <a:p>
            <a:r>
              <a:rPr lang="en-US" dirty="0" smtClean="0"/>
              <a:t>Exxon Corporate Bond</a:t>
            </a:r>
          </a:p>
          <a:p>
            <a:r>
              <a:rPr lang="en-US" dirty="0" smtClean="0"/>
              <a:t>Shares of McDonald’s ($72.8 billion cap)</a:t>
            </a:r>
          </a:p>
          <a:p>
            <a:r>
              <a:rPr lang="en-US" dirty="0" smtClean="0"/>
              <a:t>S&amp;P 500 Index Mutual Fund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Keys to Investment Success</a:t>
            </a:r>
          </a:p>
        </p:txBody>
      </p:sp>
      <p:sp>
        <p:nvSpPr>
          <p:cNvPr id="209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Think like an investor, not a trader.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Identify </a:t>
            </a:r>
            <a:r>
              <a:rPr lang="en-US" sz="2800" dirty="0"/>
              <a:t>your </a:t>
            </a:r>
            <a:r>
              <a:rPr lang="en-US" sz="2800" dirty="0" smtClean="0"/>
              <a:t>goals, </a:t>
            </a:r>
            <a:r>
              <a:rPr lang="en-US" sz="2800" dirty="0"/>
              <a:t>needs, and risk tolerance.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Rebalance your portfolio regularly to adjust style, size, sector and market exposures.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Participate in global growth.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2"/>
                </a:solidFill>
              </a:rPr>
              <a:t>Maintain </a:t>
            </a:r>
            <a:r>
              <a:rPr lang="en-US" sz="2800" dirty="0" smtClean="0">
                <a:solidFill>
                  <a:schemeClr val="tx2"/>
                </a:solidFill>
              </a:rPr>
              <a:t>diversification </a:t>
            </a:r>
            <a:r>
              <a:rPr lang="en-US" sz="2800" dirty="0">
                <a:solidFill>
                  <a:schemeClr val="tx2"/>
                </a:solidFill>
              </a:rPr>
              <a:t>and </a:t>
            </a:r>
            <a:r>
              <a:rPr lang="en-US" sz="2800" dirty="0" smtClean="0">
                <a:solidFill>
                  <a:schemeClr val="tx2"/>
                </a:solidFill>
              </a:rPr>
              <a:t>discipline.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Don’t underestimate the power of the U.S. economy to regenerate itself!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24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52401" y="12954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3048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latin typeface="Trebuchet MS" pitchFamily="34" charset="0"/>
              </a:rPr>
              <a:t>U.S. Households Boosted Saving to 6% During Recession (Chinese Save 25%)</a:t>
            </a:r>
            <a:endParaRPr lang="en-US" sz="2800" b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Huge Advantage From Starting Early (Saving $100/month from age 25 to age 35, assumes 8% return/year vs. starting at age 35)</a:t>
            </a:r>
            <a:endParaRPr lang="en-US" sz="2800" b="1" dirty="0"/>
          </a:p>
        </p:txBody>
      </p:sp>
      <p:pic>
        <p:nvPicPr>
          <p:cNvPr id="4" name="Content Placeholder 3" descr="saving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76400"/>
            <a:ext cx="7620000" cy="4267200"/>
          </a:xfrm>
        </p:spPr>
      </p:pic>
      <p:sp>
        <p:nvSpPr>
          <p:cNvPr id="5" name="TextBox 4"/>
          <p:cNvSpPr txBox="1"/>
          <p:nvPr/>
        </p:nvSpPr>
        <p:spPr>
          <a:xfrm>
            <a:off x="3429000" y="6413698"/>
            <a:ext cx="2424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Massena Education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0" y="15875"/>
            <a:ext cx="9144000" cy="6842125"/>
            <a:chOff x="0" y="0"/>
            <a:chExt cx="5760" cy="4310"/>
          </a:xfrm>
        </p:grpSpPr>
        <p:pic>
          <p:nvPicPr>
            <p:cNvPr id="37893" name="Picture 43"/>
            <p:cNvPicPr>
              <a:picLocks noChangeAspect="1" noChangeArrowheads="1"/>
            </p:cNvPicPr>
            <p:nvPr/>
          </p:nvPicPr>
          <p:blipFill>
            <a:blip r:embed="rId3"/>
            <a:srcRect l="642" t="995" r="642" b="995"/>
            <a:stretch>
              <a:fillRect/>
            </a:stretch>
          </p:blipFill>
          <p:spPr bwMode="auto">
            <a:xfrm>
              <a:off x="0" y="0"/>
              <a:ext cx="5760" cy="4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4" name="Picture 44"/>
            <p:cNvPicPr>
              <a:picLocks noChangeAspect="1" noChangeArrowheads="1"/>
            </p:cNvPicPr>
            <p:nvPr/>
          </p:nvPicPr>
          <p:blipFill>
            <a:blip r:embed="rId3"/>
            <a:srcRect l="36838" t="27124" r="22031" b="19778"/>
            <a:stretch>
              <a:fillRect/>
            </a:stretch>
          </p:blipFill>
          <p:spPr bwMode="auto">
            <a:xfrm>
              <a:off x="3272" y="1728"/>
              <a:ext cx="2400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1066800" y="190500"/>
            <a:ext cx="708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dirty="0" smtClean="0">
                <a:latin typeface="Trebuchet MS" pitchFamily="34" charset="0"/>
              </a:rPr>
              <a:t>Investment Asset Classes</a:t>
            </a:r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533400" y="856357"/>
            <a:ext cx="8153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400" b="1" i="1" dirty="0" smtClean="0"/>
              <a:t>Stocks (Equities): You own part of a co.</a:t>
            </a:r>
          </a:p>
          <a:p>
            <a:pPr marL="800100" lvl="1" indent="-342900">
              <a:buFontTx/>
              <a:buAutoNum type="arabicPeriod"/>
            </a:pPr>
            <a:r>
              <a:rPr lang="en-US" sz="2400" b="1" i="1" dirty="0" smtClean="0"/>
              <a:t>Mutual Funds, index funds (one way to diversify)</a:t>
            </a:r>
          </a:p>
          <a:p>
            <a:pPr marL="800100" lvl="1" indent="-342900">
              <a:buFontTx/>
              <a:buAutoNum type="arabicPeriod"/>
            </a:pPr>
            <a:r>
              <a:rPr lang="en-US" sz="2400" b="1" i="1" dirty="0" smtClean="0"/>
              <a:t>ETFS (Exchange Traded Funds)</a:t>
            </a:r>
          </a:p>
          <a:p>
            <a:pPr marL="800100" lvl="1" indent="-342900">
              <a:buFontTx/>
              <a:buAutoNum type="arabicPeriod"/>
            </a:pPr>
            <a:r>
              <a:rPr lang="en-US" sz="2400" b="1" i="1" dirty="0" smtClean="0"/>
              <a:t>Individual  Stocks</a:t>
            </a:r>
            <a:endParaRPr lang="en-US" sz="2400" b="1" i="1" dirty="0"/>
          </a:p>
          <a:p>
            <a:pPr marL="342900" indent="-342900">
              <a:buFontTx/>
              <a:buAutoNum type="arabicPeriod"/>
            </a:pPr>
            <a:r>
              <a:rPr lang="en-US" sz="2400" b="1" i="1" dirty="0" smtClean="0"/>
              <a:t>Bonds (Fixed Income): You lend to </a:t>
            </a:r>
            <a:r>
              <a:rPr lang="en-US" sz="2400" b="1" i="1" dirty="0" err="1" smtClean="0"/>
              <a:t>gov’t</a:t>
            </a:r>
            <a:r>
              <a:rPr lang="en-US" sz="2400" b="1" i="1" dirty="0" smtClean="0"/>
              <a:t> or corp.</a:t>
            </a:r>
          </a:p>
          <a:p>
            <a:pPr marL="800100" lvl="1" indent="-342900">
              <a:buFontTx/>
              <a:buAutoNum type="arabicPeriod"/>
            </a:pPr>
            <a:r>
              <a:rPr lang="en-US" sz="2400" b="1" i="1" dirty="0" smtClean="0"/>
              <a:t>Government</a:t>
            </a:r>
          </a:p>
          <a:p>
            <a:pPr marL="800100" lvl="1" indent="-342900">
              <a:buFontTx/>
              <a:buAutoNum type="arabicPeriod"/>
            </a:pPr>
            <a:r>
              <a:rPr lang="en-US" sz="2400" b="1" i="1" dirty="0" smtClean="0"/>
              <a:t>Corporate</a:t>
            </a:r>
          </a:p>
          <a:p>
            <a:pPr marL="800100" lvl="1" indent="-342900">
              <a:buFontTx/>
              <a:buAutoNum type="arabicPeriod"/>
            </a:pPr>
            <a:r>
              <a:rPr lang="en-US" sz="2400" b="1" i="1" dirty="0" smtClean="0"/>
              <a:t>High Yield</a:t>
            </a:r>
            <a:endParaRPr lang="en-US" sz="2400" b="1" i="1" dirty="0"/>
          </a:p>
          <a:p>
            <a:pPr marL="342900" indent="-342900">
              <a:buFontTx/>
              <a:buAutoNum type="arabicPeriod"/>
            </a:pPr>
            <a:r>
              <a:rPr lang="en-US" sz="2400" b="1" i="1" dirty="0" smtClean="0"/>
              <a:t>Commodities</a:t>
            </a:r>
          </a:p>
          <a:p>
            <a:pPr marL="800100" lvl="1" indent="-342900">
              <a:buFontTx/>
              <a:buAutoNum type="arabicPeriod"/>
            </a:pPr>
            <a:r>
              <a:rPr lang="en-US" sz="2400" b="1" i="1" dirty="0" smtClean="0"/>
              <a:t>Mutual funds, ETFs</a:t>
            </a:r>
            <a:endParaRPr lang="en-US" sz="2400" b="1" i="1" dirty="0"/>
          </a:p>
          <a:p>
            <a:pPr marL="342900" indent="-342900">
              <a:buFontTx/>
              <a:buAutoNum type="arabicPeriod"/>
            </a:pPr>
            <a:r>
              <a:rPr lang="en-US" sz="2400" b="1" i="1" dirty="0" smtClean="0"/>
              <a:t>Real Estate</a:t>
            </a:r>
          </a:p>
          <a:p>
            <a:pPr marL="800100" lvl="1" indent="-342900">
              <a:buFontTx/>
              <a:buAutoNum type="arabicPeriod"/>
            </a:pPr>
            <a:r>
              <a:rPr lang="en-US" sz="2400" b="1" i="1" dirty="0" smtClean="0"/>
              <a:t>Direct Investment</a:t>
            </a:r>
          </a:p>
          <a:p>
            <a:pPr marL="800100" lvl="1" indent="-342900">
              <a:buFontTx/>
              <a:buAutoNum type="arabicPeriod"/>
            </a:pPr>
            <a:r>
              <a:rPr lang="en-US" sz="2400" b="1" i="1" dirty="0" smtClean="0"/>
              <a:t>ETFs</a:t>
            </a:r>
          </a:p>
          <a:p>
            <a:pPr marL="342900" indent="-342900">
              <a:buFontTx/>
              <a:buAutoNum type="arabicPeriod"/>
            </a:pPr>
            <a:r>
              <a:rPr lang="en-US" sz="2400" b="1" i="1" dirty="0" smtClean="0"/>
              <a:t> CDs, Money market funds, Savings accounts</a:t>
            </a:r>
          </a:p>
          <a:p>
            <a:pPr marL="342900" indent="-342900">
              <a:buFontTx/>
              <a:buAutoNum type="arabicPeriod"/>
            </a:pPr>
            <a:r>
              <a:rPr lang="en-US" sz="2400" b="1" i="1" dirty="0" smtClean="0"/>
              <a:t>Cash (Checking Account, Mattress)</a:t>
            </a:r>
            <a:endParaRPr lang="en-US" sz="2400" b="1" i="1" dirty="0"/>
          </a:p>
          <a:p>
            <a:pPr marL="342900" indent="-342900">
              <a:buFontTx/>
              <a:buAutoNum type="arabicPeriod"/>
            </a:pPr>
            <a:endParaRPr lang="en-US" sz="2400" b="1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4199D-1C8B-4731-9C23-8C6F64500D8F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Asset Pyramid: Build from Bottom Up</a:t>
            </a:r>
            <a:endParaRPr lang="en-US" b="1" dirty="0"/>
          </a:p>
        </p:txBody>
      </p:sp>
      <p:pic>
        <p:nvPicPr>
          <p:cNvPr id="4" name="Content Placeholder 3" descr="investment_pyrami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524000"/>
            <a:ext cx="5943600" cy="4572000"/>
          </a:xfrm>
        </p:spPr>
      </p:pic>
      <p:sp>
        <p:nvSpPr>
          <p:cNvPr id="5" name="TextBox 4"/>
          <p:cNvSpPr txBox="1"/>
          <p:nvPr/>
        </p:nvSpPr>
        <p:spPr>
          <a:xfrm>
            <a:off x="3886200" y="648866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Investopedia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Risk</a:t>
            </a:r>
          </a:p>
          <a:p>
            <a:r>
              <a:rPr lang="en-US" dirty="0" smtClean="0"/>
              <a:t>Portfolio Risk</a:t>
            </a:r>
          </a:p>
          <a:p>
            <a:r>
              <a:rPr lang="en-US" dirty="0" smtClean="0"/>
              <a:t>Credit Risk (Financial risk)</a:t>
            </a:r>
          </a:p>
          <a:p>
            <a:r>
              <a:rPr lang="en-US" dirty="0" smtClean="0"/>
              <a:t>Liquidity Risk</a:t>
            </a:r>
          </a:p>
          <a:p>
            <a:r>
              <a:rPr lang="en-US" dirty="0" smtClean="0"/>
              <a:t>Inflation Risk</a:t>
            </a:r>
          </a:p>
          <a:p>
            <a:r>
              <a:rPr lang="en-US" dirty="0" smtClean="0"/>
              <a:t>Country Risk</a:t>
            </a:r>
          </a:p>
          <a:p>
            <a:r>
              <a:rPr lang="en-US" dirty="0" smtClean="0"/>
              <a:t>Fraud Risk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Higher Returns Require Taking More Risk; Diversify to Reduce Risk </a:t>
            </a:r>
            <a:endParaRPr lang="en-US" sz="3200" b="1" dirty="0"/>
          </a:p>
        </p:txBody>
      </p:sp>
      <p:pic>
        <p:nvPicPr>
          <p:cNvPr id="4" name="Content Placeholder 3" descr="efficient fronti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447800"/>
            <a:ext cx="7791349" cy="490855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27050"/>
            <a:ext cx="8775700" cy="749300"/>
          </a:xfrm>
        </p:spPr>
        <p:txBody>
          <a:bodyPr/>
          <a:lstStyle/>
          <a:p>
            <a:r>
              <a:rPr lang="en-US" sz="4000" b="1" dirty="0"/>
              <a:t>Long-Term Picture: What Are the Risks in Equities</a:t>
            </a:r>
            <a:r>
              <a:rPr lang="en-US" sz="4000" b="1" dirty="0" smtClean="0"/>
              <a:t>? What is Your Risk Tolerance?</a:t>
            </a:r>
            <a:endParaRPr lang="en-US" sz="4000" b="1" dirty="0"/>
          </a:p>
        </p:txBody>
      </p:sp>
      <p:sp>
        <p:nvSpPr>
          <p:cNvPr id="217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4 </a:t>
            </a:r>
            <a:r>
              <a:rPr lang="en-US" sz="2800" dirty="0"/>
              <a:t>Major </a:t>
            </a:r>
            <a:r>
              <a:rPr lang="en-US" sz="2800" dirty="0">
                <a:solidFill>
                  <a:schemeClr val="tx2"/>
                </a:solidFill>
              </a:rPr>
              <a:t>Bear Markets</a:t>
            </a:r>
            <a:r>
              <a:rPr lang="en-US" sz="2800" dirty="0"/>
              <a:t> </a:t>
            </a:r>
            <a:r>
              <a:rPr lang="en-US" sz="2800" dirty="0" smtClean="0"/>
              <a:t>since 1921 (S&amp;P </a:t>
            </a:r>
            <a:r>
              <a:rPr lang="en-US" sz="2800" dirty="0"/>
              <a:t>500):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1929-32 (-</a:t>
            </a:r>
            <a:r>
              <a:rPr lang="en-US" sz="2400" dirty="0"/>
              <a:t>86%); 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1972-74 </a:t>
            </a:r>
            <a:r>
              <a:rPr lang="en-US" sz="2400" dirty="0"/>
              <a:t>(-48%); 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2000-02 </a:t>
            </a:r>
            <a:r>
              <a:rPr lang="en-US" sz="2400" dirty="0"/>
              <a:t>(-45</a:t>
            </a:r>
            <a:r>
              <a:rPr lang="en-US" sz="2400" dirty="0" smtClean="0"/>
              <a:t>%);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2008-09 (-56%)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3 </a:t>
            </a:r>
            <a:r>
              <a:rPr lang="en-US" sz="2800" dirty="0"/>
              <a:t>Major </a:t>
            </a:r>
            <a:r>
              <a:rPr lang="en-US" sz="2800" dirty="0">
                <a:solidFill>
                  <a:schemeClr val="tx2"/>
                </a:solidFill>
              </a:rPr>
              <a:t>Bull Markets</a:t>
            </a:r>
            <a:r>
              <a:rPr lang="en-US" sz="2800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1921-1929: +504% w/ 4 declines averaging -15% and 4 </a:t>
            </a:r>
            <a:r>
              <a:rPr lang="en-US" sz="2400" dirty="0" smtClean="0"/>
              <a:t>months.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1949-1966: +523% w/ 5 declines averaging -18% and 6 </a:t>
            </a:r>
            <a:r>
              <a:rPr lang="en-US" sz="2400" dirty="0" smtClean="0"/>
              <a:t>months.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1982-2000: +1408% w/ 4 declines averaging -14% and 3.5 </a:t>
            </a:r>
            <a:r>
              <a:rPr lang="en-US" sz="2400" dirty="0" smtClean="0"/>
              <a:t>months.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EC9-D3F7-4894-A379-4B6600250F2A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5514</TotalTime>
  <Words>1669</Words>
  <Application>Microsoft Office PowerPoint</Application>
  <PresentationFormat>On-screen Show (4:3)</PresentationFormat>
  <Paragraphs>239</Paragraphs>
  <Slides>24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GillSans</vt:lpstr>
      <vt:lpstr>Times New Roman</vt:lpstr>
      <vt:lpstr>Trebuchet MS</vt:lpstr>
      <vt:lpstr>Office Theme</vt:lpstr>
      <vt:lpstr>Worksheet</vt:lpstr>
      <vt:lpstr>Personal Finance: Investing</vt:lpstr>
      <vt:lpstr>Why Students Need to Understand Investing</vt:lpstr>
      <vt:lpstr>PowerPoint Presentation</vt:lpstr>
      <vt:lpstr>Huge Advantage From Starting Early (Saving $100/month from age 25 to age 35, assumes 8% return/year vs. starting at age 35)</vt:lpstr>
      <vt:lpstr>PowerPoint Presentation</vt:lpstr>
      <vt:lpstr>Asset Pyramid: Build from Bottom Up</vt:lpstr>
      <vt:lpstr>Types of Risk</vt:lpstr>
      <vt:lpstr>Higher Returns Require Taking More Risk; Diversify to Reduce Risk </vt:lpstr>
      <vt:lpstr>Long-Term Picture: What Are the Risks in Equities? What is Your Risk Tolerance?</vt:lpstr>
      <vt:lpstr>Why Have Stocks in Your Portfolio? Long-Term Annual Returns (1925-2008)</vt:lpstr>
      <vt:lpstr>Large Cap vs. Small Cap</vt:lpstr>
      <vt:lpstr>Two Ways to Diversify in Stocks </vt:lpstr>
      <vt:lpstr>Power of Compounding: $1,000 Invested in 1925 Grew to $2,597,000 by end of 2008</vt:lpstr>
      <vt:lpstr>Not A Gamble: U.S. Stock Market History ($10,000 invested in 1982 would be worth over $100,000  today).</vt:lpstr>
      <vt:lpstr>Real Gambling: The Odds (about 50% of American adults spend  a total of $45 billion /year on lotteries)</vt:lpstr>
      <vt:lpstr>Market Risks</vt:lpstr>
      <vt:lpstr>Asset Classes Ranked by Approximate Risk (Standard Deviation)</vt:lpstr>
      <vt:lpstr>Why Many Investors Underperform Indexes and even Mutual Fund Averages</vt:lpstr>
      <vt:lpstr>PowerPoint Presentation</vt:lpstr>
      <vt:lpstr>Economic Cycles in Real Life</vt:lpstr>
      <vt:lpstr>Positive Long-Term Driving Forces for U.S. Economy and Stocks</vt:lpstr>
      <vt:lpstr>Students Should Know…</vt:lpstr>
      <vt:lpstr>Review: Rank from Highest Risk (6) to Lowest Risk (1)</vt:lpstr>
      <vt:lpstr>Keys to Investment Success</vt:lpstr>
    </vt:vector>
  </TitlesOfParts>
  <Company>Federal Reserve Bank of Atlanta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Central Banking</dc:title>
  <dc:creator>Peter Hamilton</dc:creator>
  <cp:lastModifiedBy>Cheryl Whigham</cp:lastModifiedBy>
  <cp:revision>498</cp:revision>
  <dcterms:created xsi:type="dcterms:W3CDTF">2008-08-26T17:10:18Z</dcterms:created>
  <dcterms:modified xsi:type="dcterms:W3CDTF">2015-12-01T11:47:45Z</dcterms:modified>
</cp:coreProperties>
</file>