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Default Extension="wav" ContentType="audio/wav"/>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Default Extension="fntdata" ContentType="application/x-fontdata"/>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Lst>
  <p:notesMasterIdLst>
    <p:notesMasterId r:id="rId53"/>
  </p:notesMasterIdLst>
  <p:sldIdLst>
    <p:sldId id="256" r:id="rId15"/>
    <p:sldId id="257" r:id="rId16"/>
    <p:sldId id="258" r:id="rId17"/>
    <p:sldId id="289" r:id="rId18"/>
    <p:sldId id="314" r:id="rId19"/>
    <p:sldId id="315" r:id="rId20"/>
    <p:sldId id="261" r:id="rId21"/>
    <p:sldId id="262" r:id="rId22"/>
    <p:sldId id="263" r:id="rId23"/>
    <p:sldId id="264" r:id="rId24"/>
    <p:sldId id="265" r:id="rId25"/>
    <p:sldId id="290" r:id="rId26"/>
    <p:sldId id="316" r:id="rId27"/>
    <p:sldId id="317" r:id="rId28"/>
    <p:sldId id="318" r:id="rId29"/>
    <p:sldId id="319" r:id="rId30"/>
    <p:sldId id="320" r:id="rId31"/>
    <p:sldId id="321" r:id="rId32"/>
    <p:sldId id="322" r:id="rId33"/>
    <p:sldId id="298" r:id="rId34"/>
    <p:sldId id="277" r:id="rId35"/>
    <p:sldId id="278" r:id="rId36"/>
    <p:sldId id="313" r:id="rId37"/>
    <p:sldId id="279" r:id="rId38"/>
    <p:sldId id="280" r:id="rId39"/>
    <p:sldId id="281" r:id="rId40"/>
    <p:sldId id="301" r:id="rId41"/>
    <p:sldId id="323" r:id="rId42"/>
    <p:sldId id="303" r:id="rId43"/>
    <p:sldId id="304" r:id="rId44"/>
    <p:sldId id="305" r:id="rId45"/>
    <p:sldId id="306" r:id="rId46"/>
    <p:sldId id="307" r:id="rId47"/>
    <p:sldId id="308" r:id="rId48"/>
    <p:sldId id="309" r:id="rId49"/>
    <p:sldId id="310" r:id="rId50"/>
    <p:sldId id="311" r:id="rId51"/>
    <p:sldId id="312" r:id="rId52"/>
  </p:sldIdLst>
  <p:sldSz cx="10160000" cy="9271000"/>
  <p:notesSz cx="7004050" cy="9290050"/>
  <p:embeddedFontLst>
    <p:embeddedFont>
      <p:font typeface="Calibri" pitchFamily="34" charset="0"/>
      <p:regular r:id="rId54"/>
      <p:bold r:id="rId55"/>
      <p:italic r:id="rId56"/>
      <p:boldItalic r:id="rId57"/>
    </p:embeddedFont>
    <p:embeddedFont>
      <p:font typeface="Baskerville Old Face" pitchFamily="18" charset="0"/>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9441"/>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50" d="100"/>
          <a:sy n="50" d="100"/>
        </p:scale>
        <p:origin x="-456" y="-102"/>
      </p:cViewPr>
      <p:guideLst>
        <p:guide orient="horz" pos="2920"/>
        <p:guide pos="320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font" Target="fonts/font2.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font" Target="fonts/font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font" Target="fonts/font4.fntdata"/><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font" Target="fonts/font3.fntdata"/><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503"/>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4503"/>
          </a:xfrm>
          <a:prstGeom prst="rect">
            <a:avLst/>
          </a:prstGeom>
        </p:spPr>
        <p:txBody>
          <a:bodyPr vert="horz" lIns="93104" tIns="46552" rIns="93104" bIns="46552" rtlCol="0"/>
          <a:lstStyle>
            <a:lvl1pPr algn="r">
              <a:defRPr sz="1200"/>
            </a:lvl1pPr>
          </a:lstStyle>
          <a:p>
            <a:fld id="{BA512BD0-60C1-4A17-9E53-6D5673890FD6}" type="datetimeFigureOut">
              <a:rPr lang="en-US" smtClean="0"/>
              <a:pPr/>
              <a:t>3/3/2015</a:t>
            </a:fld>
            <a:endParaRPr lang="en-US"/>
          </a:p>
        </p:txBody>
      </p:sp>
      <p:sp>
        <p:nvSpPr>
          <p:cNvPr id="4" name="Slide Image Placeholder 3"/>
          <p:cNvSpPr>
            <a:spLocks noGrp="1" noRot="1" noChangeAspect="1"/>
          </p:cNvSpPr>
          <p:nvPr>
            <p:ph type="sldImg" idx="2"/>
          </p:nvPr>
        </p:nvSpPr>
        <p:spPr>
          <a:xfrm>
            <a:off x="1593850" y="696913"/>
            <a:ext cx="3816350" cy="3482975"/>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4412774"/>
            <a:ext cx="5603240" cy="4180523"/>
          </a:xfrm>
          <a:prstGeom prst="rect">
            <a:avLst/>
          </a:prstGeom>
        </p:spPr>
        <p:txBody>
          <a:bodyPr vert="horz" lIns="93104" tIns="46552" rIns="93104" bIns="4655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3935"/>
            <a:ext cx="3035088" cy="464503"/>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5"/>
            <a:ext cx="3035088" cy="464503"/>
          </a:xfrm>
          <a:prstGeom prst="rect">
            <a:avLst/>
          </a:prstGeom>
        </p:spPr>
        <p:txBody>
          <a:bodyPr vert="horz" lIns="93104" tIns="46552" rIns="93104" bIns="46552" rtlCol="0" anchor="b"/>
          <a:lstStyle>
            <a:lvl1pPr algn="r">
              <a:defRPr sz="1200"/>
            </a:lvl1pPr>
          </a:lstStyle>
          <a:p>
            <a:fld id="{72FA248D-243F-49D3-B53E-ABDDD61DD828}" type="slidenum">
              <a:rPr lang="en-US" smtClean="0"/>
              <a:pPr/>
              <a:t>‹#›</a:t>
            </a:fld>
            <a:endParaRPr lang="en-US"/>
          </a:p>
        </p:txBody>
      </p:sp>
    </p:spTree>
    <p:extLst>
      <p:ext uri="{BB962C8B-B14F-4D97-AF65-F5344CB8AC3E}">
        <p14:creationId xmlns:p14="http://schemas.microsoft.com/office/powerpoint/2010/main" xmlns="" val="337089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593850" y="696913"/>
            <a:ext cx="3816350" cy="34829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6472" indent="-290951" eaLnBrk="0" hangingPunct="0">
              <a:defRPr>
                <a:solidFill>
                  <a:schemeClr val="tx1"/>
                </a:solidFill>
                <a:latin typeface="Arial" charset="0"/>
              </a:defRPr>
            </a:lvl2pPr>
            <a:lvl3pPr marL="1163803" indent="-232761" eaLnBrk="0" hangingPunct="0">
              <a:defRPr>
                <a:solidFill>
                  <a:schemeClr val="tx1"/>
                </a:solidFill>
                <a:latin typeface="Arial" charset="0"/>
              </a:defRPr>
            </a:lvl3pPr>
            <a:lvl4pPr marL="1629324" indent="-232761" eaLnBrk="0" hangingPunct="0">
              <a:defRPr>
                <a:solidFill>
                  <a:schemeClr val="tx1"/>
                </a:solidFill>
                <a:latin typeface="Arial" charset="0"/>
              </a:defRPr>
            </a:lvl4pPr>
            <a:lvl5pPr marL="2094845" indent="-232761" eaLnBrk="0" hangingPunct="0">
              <a:defRPr>
                <a:solidFill>
                  <a:schemeClr val="tx1"/>
                </a:solidFill>
                <a:latin typeface="Arial" charset="0"/>
              </a:defRPr>
            </a:lvl5pPr>
            <a:lvl6pPr marL="2560366" indent="-232761" eaLnBrk="0" fontAlgn="base" hangingPunct="0">
              <a:spcBef>
                <a:spcPct val="0"/>
              </a:spcBef>
              <a:spcAft>
                <a:spcPct val="0"/>
              </a:spcAft>
              <a:defRPr>
                <a:solidFill>
                  <a:schemeClr val="tx1"/>
                </a:solidFill>
                <a:latin typeface="Arial" charset="0"/>
              </a:defRPr>
            </a:lvl6pPr>
            <a:lvl7pPr marL="3025887" indent="-232761" eaLnBrk="0" fontAlgn="base" hangingPunct="0">
              <a:spcBef>
                <a:spcPct val="0"/>
              </a:spcBef>
              <a:spcAft>
                <a:spcPct val="0"/>
              </a:spcAft>
              <a:defRPr>
                <a:solidFill>
                  <a:schemeClr val="tx1"/>
                </a:solidFill>
                <a:latin typeface="Arial" charset="0"/>
              </a:defRPr>
            </a:lvl7pPr>
            <a:lvl8pPr marL="3491408" indent="-232761" eaLnBrk="0" fontAlgn="base" hangingPunct="0">
              <a:spcBef>
                <a:spcPct val="0"/>
              </a:spcBef>
              <a:spcAft>
                <a:spcPct val="0"/>
              </a:spcAft>
              <a:defRPr>
                <a:solidFill>
                  <a:schemeClr val="tx1"/>
                </a:solidFill>
                <a:latin typeface="Arial" charset="0"/>
              </a:defRPr>
            </a:lvl8pPr>
            <a:lvl9pPr marL="3956929" indent="-232761" eaLnBrk="0" fontAlgn="base" hangingPunct="0">
              <a:spcBef>
                <a:spcPct val="0"/>
              </a:spcBef>
              <a:spcAft>
                <a:spcPct val="0"/>
              </a:spcAft>
              <a:defRPr>
                <a:solidFill>
                  <a:schemeClr val="tx1"/>
                </a:solidFill>
                <a:latin typeface="Arial" charset="0"/>
              </a:defRPr>
            </a:lvl9pPr>
          </a:lstStyle>
          <a:p>
            <a:pPr eaLnBrk="1" hangingPunct="1"/>
            <a:fld id="{5A6F6B4C-30C3-448F-BE9E-993B614DE10C}" type="slidenum">
              <a:rPr lang="en-US">
                <a:solidFill>
                  <a:prstClr val="black"/>
                </a:solidFill>
              </a:rPr>
              <a:pPr eaLnBrk="1" hangingPunct="1"/>
              <a:t>30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80021"/>
            <a:ext cx="8636000" cy="19872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253566"/>
            <a:ext cx="7112000" cy="2369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237888-AA6F-458F-BC67-86165BBE6F12}"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5B4F8-02E0-4F6D-A72A-8E850112AF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237888-AA6F-458F-BC67-86165BBE6F12}"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5B4F8-02E0-4F6D-A72A-8E850112AF26}"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80021"/>
            <a:ext cx="8636000" cy="19872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253566"/>
            <a:ext cx="7112000" cy="2369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58FC9D-B07A-490D-9208-2B5ED4998C3E}"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F7F204-9C12-4972-9B36-B682D0D0F0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6259971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1EA188-FC37-4409-81AD-9114778082A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9F5513-FF01-4049-9F07-FE7592B82B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3653836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957478"/>
            <a:ext cx="8636000" cy="18413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929446"/>
            <a:ext cx="8636000" cy="20280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917218-CFB2-45BF-A2B3-D7CB3CA1B29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0A1C64-DDE2-4F5A-8B53-DFE1F90AA0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4001102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B614FF-A6C3-4F90-A63E-C6A5EF971F2A}"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751B7D-89BF-480E-90ED-6C3271C76C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6293311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75246"/>
            <a:ext cx="4489098"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40110"/>
            <a:ext cx="4489098"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4" y="2075246"/>
            <a:ext cx="4490861"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4" y="2940110"/>
            <a:ext cx="4490861"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0D4F06-BA4E-4F35-9656-A43945CA33C0}" type="datetimeFigureOut">
              <a:rPr lang="en-US">
                <a:solidFill>
                  <a:prstClr val="black">
                    <a:tint val="75000"/>
                  </a:prstClr>
                </a:solidFill>
              </a:rPr>
              <a:pPr>
                <a:defRPr/>
              </a:pPr>
              <a:t>3/3/2015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7BAD472-E01D-46FF-A701-D170CE5DA1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0062994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001E01-2667-4598-9235-748983D1EF9B}" type="datetimeFigureOut">
              <a:rPr lang="en-US">
                <a:solidFill>
                  <a:prstClr val="black">
                    <a:tint val="75000"/>
                  </a:prstClr>
                </a:solidFill>
              </a:rPr>
              <a:pPr>
                <a:defRPr/>
              </a:pPr>
              <a:t>3/3/2015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C97A4F-C764-4971-B191-F2CB1E00AA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6119116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5F45DB-1A8D-4B83-9039-4D169CE9A214}" type="datetimeFigureOut">
              <a:rPr lang="en-US">
                <a:solidFill>
                  <a:prstClr val="black">
                    <a:tint val="75000"/>
                  </a:prstClr>
                </a:solidFill>
              </a:rPr>
              <a:pPr>
                <a:defRPr/>
              </a:pPr>
              <a:t>3/3/2015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A151272-B8DE-4EA5-9935-A8F65DCB8C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3114356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9123"/>
            <a:ext cx="3342570" cy="15709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69126"/>
            <a:ext cx="5679722" cy="79125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940045"/>
            <a:ext cx="3342570" cy="63416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153FB3-F01B-4C23-80AB-2584C52D0977}"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73CFD7-AD1D-4CAD-ABEA-DF1D2B5308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6537073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89700"/>
            <a:ext cx="6096000" cy="76614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28381"/>
            <a:ext cx="6096000" cy="5562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1431" y="7255846"/>
            <a:ext cx="6096000" cy="10880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43027E-C274-45B0-B31A-005153B39F32}"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86EE25-1100-427E-A6F8-4E78B452D6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5879155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15E0B3-AB9D-4A55-BBA4-FA7CBF75620F}"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B8F20F-488F-4628-8BDB-DC73B83B6D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712524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1278"/>
            <a:ext cx="2286000" cy="79103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71278"/>
            <a:ext cx="6688667" cy="7910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237888-AA6F-458F-BC67-86165BBE6F12}"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5B4F8-02E0-4F6D-A72A-8E850112AF26}"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1276"/>
            <a:ext cx="2286000" cy="79103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71276"/>
            <a:ext cx="6688667" cy="7910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BB5540-E182-41BF-8663-27F6CDF3B93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FD3304-C2B0-4D2E-9862-0C85320D62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9407021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80021"/>
            <a:ext cx="8636000" cy="19872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253566"/>
            <a:ext cx="7112000" cy="2369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58FC9D-B07A-490D-9208-2B5ED4998C3E}"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F7F204-9C12-4972-9B36-B682D0D0F0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8413098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1EA188-FC37-4409-81AD-9114778082A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9F5513-FF01-4049-9F07-FE7592B82B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0849257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957478"/>
            <a:ext cx="8636000" cy="18413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929446"/>
            <a:ext cx="8636000" cy="20280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917218-CFB2-45BF-A2B3-D7CB3CA1B29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0A1C64-DDE2-4F5A-8B53-DFE1F90AA0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2488574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B614FF-A6C3-4F90-A63E-C6A5EF971F2A}"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751B7D-89BF-480E-90ED-6C3271C76C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1440661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75246"/>
            <a:ext cx="4489098"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40110"/>
            <a:ext cx="4489098"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4" y="2075246"/>
            <a:ext cx="4490861"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4" y="2940110"/>
            <a:ext cx="4490861"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0D4F06-BA4E-4F35-9656-A43945CA33C0}" type="datetimeFigureOut">
              <a:rPr lang="en-US">
                <a:solidFill>
                  <a:prstClr val="black">
                    <a:tint val="75000"/>
                  </a:prstClr>
                </a:solidFill>
              </a:rPr>
              <a:pPr>
                <a:defRPr/>
              </a:pPr>
              <a:t>3/3/2015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7BAD472-E01D-46FF-A701-D170CE5DA1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9531523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001E01-2667-4598-9235-748983D1EF9B}" type="datetimeFigureOut">
              <a:rPr lang="en-US">
                <a:solidFill>
                  <a:prstClr val="black">
                    <a:tint val="75000"/>
                  </a:prstClr>
                </a:solidFill>
              </a:rPr>
              <a:pPr>
                <a:defRPr/>
              </a:pPr>
              <a:t>3/3/2015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C97A4F-C764-4971-B191-F2CB1E00AA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8374953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5F45DB-1A8D-4B83-9039-4D169CE9A214}" type="datetimeFigureOut">
              <a:rPr lang="en-US">
                <a:solidFill>
                  <a:prstClr val="black">
                    <a:tint val="75000"/>
                  </a:prstClr>
                </a:solidFill>
              </a:rPr>
              <a:pPr>
                <a:defRPr/>
              </a:pPr>
              <a:t>3/3/2015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A151272-B8DE-4EA5-9935-A8F65DCB8C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2770307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9123"/>
            <a:ext cx="3342570" cy="15709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69126"/>
            <a:ext cx="5679722" cy="79125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940045"/>
            <a:ext cx="3342570" cy="63416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153FB3-F01B-4C23-80AB-2584C52D0977}"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73CFD7-AD1D-4CAD-ABEA-DF1D2B5308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5120661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89700"/>
            <a:ext cx="6096000" cy="76614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28381"/>
            <a:ext cx="6096000" cy="5562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1431" y="7255846"/>
            <a:ext cx="6096000" cy="10880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43027E-C274-45B0-B31A-005153B39F32}"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86EE25-1100-427E-A6F8-4E78B452D6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186244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80021"/>
            <a:ext cx="8636000" cy="19872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253566"/>
            <a:ext cx="7112000" cy="2369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4EB689-C382-4BD6-910C-1CA2BEDBF740}" type="datetimeFigureOut">
              <a:rPr lang="en-US" smtClean="0">
                <a:solidFill>
                  <a:prstClr val="black">
                    <a:tint val="75000"/>
                  </a:prstClr>
                </a:solidFill>
              </a: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A7F471-7DDB-4006-BA01-6DAD9A79B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368478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15E0B3-AB9D-4A55-BBA4-FA7CBF75620F}"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B8F20F-488F-4628-8BDB-DC73B83B6D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86152278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1276"/>
            <a:ext cx="2286000" cy="79103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71276"/>
            <a:ext cx="6688667" cy="7910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BB5540-E182-41BF-8663-27F6CDF3B93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FD3304-C2B0-4D2E-9862-0C85320D62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71683773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80021"/>
            <a:ext cx="8636000" cy="19872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253566"/>
            <a:ext cx="7112000" cy="2369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58FC9D-B07A-490D-9208-2B5ED4998C3E}"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F7F204-9C12-4972-9B36-B682D0D0F0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8904367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1EA188-FC37-4409-81AD-9114778082A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9F5513-FF01-4049-9F07-FE7592B82B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4909752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957478"/>
            <a:ext cx="8636000" cy="18413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929446"/>
            <a:ext cx="8636000" cy="20280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917218-CFB2-45BF-A2B3-D7CB3CA1B29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0A1C64-DDE2-4F5A-8B53-DFE1F90AA0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6256597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B614FF-A6C3-4F90-A63E-C6A5EF971F2A}"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751B7D-89BF-480E-90ED-6C3271C76C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6406956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75246"/>
            <a:ext cx="4489098"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40110"/>
            <a:ext cx="4489098"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4" y="2075246"/>
            <a:ext cx="4490861"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4" y="2940110"/>
            <a:ext cx="4490861"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0D4F06-BA4E-4F35-9656-A43945CA33C0}" type="datetimeFigureOut">
              <a:rPr lang="en-US">
                <a:solidFill>
                  <a:prstClr val="black">
                    <a:tint val="75000"/>
                  </a:prstClr>
                </a:solidFill>
              </a:rPr>
              <a:pPr>
                <a:defRPr/>
              </a:pPr>
              <a:t>3/3/2015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7BAD472-E01D-46FF-A701-D170CE5DA1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90475451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001E01-2667-4598-9235-748983D1EF9B}" type="datetimeFigureOut">
              <a:rPr lang="en-US">
                <a:solidFill>
                  <a:prstClr val="black">
                    <a:tint val="75000"/>
                  </a:prstClr>
                </a:solidFill>
              </a:rPr>
              <a:pPr>
                <a:defRPr/>
              </a:pPr>
              <a:t>3/3/2015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C97A4F-C764-4971-B191-F2CB1E00AA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582909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5F45DB-1A8D-4B83-9039-4D169CE9A214}" type="datetimeFigureOut">
              <a:rPr lang="en-US">
                <a:solidFill>
                  <a:prstClr val="black">
                    <a:tint val="75000"/>
                  </a:prstClr>
                </a:solidFill>
              </a:rPr>
              <a:pPr>
                <a:defRPr/>
              </a:pPr>
              <a:t>3/3/2015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A151272-B8DE-4EA5-9935-A8F65DCB8C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7662967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9123"/>
            <a:ext cx="3342570" cy="15709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69126"/>
            <a:ext cx="5679722" cy="79125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940045"/>
            <a:ext cx="3342570" cy="63416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153FB3-F01B-4C23-80AB-2584C52D0977}"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73CFD7-AD1D-4CAD-ABEA-DF1D2B5308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107151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4EB689-C382-4BD6-910C-1CA2BEDBF740}" type="datetimeFigureOut">
              <a:rPr lang="en-US" smtClean="0">
                <a:solidFill>
                  <a:prstClr val="black">
                    <a:tint val="75000"/>
                  </a:prstClr>
                </a:solidFill>
              </a: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A7F471-7DDB-4006-BA01-6DAD9A79B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2043402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89700"/>
            <a:ext cx="6096000" cy="76614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28381"/>
            <a:ext cx="6096000" cy="5562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1431" y="7255846"/>
            <a:ext cx="6096000" cy="10880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43027E-C274-45B0-B31A-005153B39F32}"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86EE25-1100-427E-A6F8-4E78B452D6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5434551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15E0B3-AB9D-4A55-BBA4-FA7CBF75620F}"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B8F20F-488F-4628-8BDB-DC73B83B6D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30131332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1276"/>
            <a:ext cx="2286000" cy="79103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71276"/>
            <a:ext cx="6688667" cy="7910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BB5540-E182-41BF-8663-27F6CDF3B93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FD3304-C2B0-4D2E-9862-0C85320D62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8172392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80021"/>
            <a:ext cx="8636000" cy="19872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253566"/>
            <a:ext cx="7112000" cy="2369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58FC9D-B07A-490D-9208-2B5ED4998C3E}"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F7F204-9C12-4972-9B36-B682D0D0F0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57569597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1EA188-FC37-4409-81AD-9114778082A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9F5513-FF01-4049-9F07-FE7592B82B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66165835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957478"/>
            <a:ext cx="8636000" cy="18413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929446"/>
            <a:ext cx="8636000" cy="20280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917218-CFB2-45BF-A2B3-D7CB3CA1B29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0A1C64-DDE2-4F5A-8B53-DFE1F90AA0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2948774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B614FF-A6C3-4F90-A63E-C6A5EF971F2A}"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751B7D-89BF-480E-90ED-6C3271C76C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197259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75246"/>
            <a:ext cx="4489098"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40110"/>
            <a:ext cx="4489098"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4" y="2075246"/>
            <a:ext cx="4490861"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4" y="2940110"/>
            <a:ext cx="4490861"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0D4F06-BA4E-4F35-9656-A43945CA33C0}" type="datetimeFigureOut">
              <a:rPr lang="en-US">
                <a:solidFill>
                  <a:prstClr val="black">
                    <a:tint val="75000"/>
                  </a:prstClr>
                </a:solidFill>
              </a:rPr>
              <a:pPr>
                <a:defRPr/>
              </a:pPr>
              <a:t>3/3/2015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7BAD472-E01D-46FF-A701-D170CE5DA1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83998909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001E01-2667-4598-9235-748983D1EF9B}" type="datetimeFigureOut">
              <a:rPr lang="en-US">
                <a:solidFill>
                  <a:prstClr val="black">
                    <a:tint val="75000"/>
                  </a:prstClr>
                </a:solidFill>
              </a:rPr>
              <a:pPr>
                <a:defRPr/>
              </a:pPr>
              <a:t>3/3/2015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C97A4F-C764-4971-B191-F2CB1E00AA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305701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5F45DB-1A8D-4B83-9039-4D169CE9A214}" type="datetimeFigureOut">
              <a:rPr lang="en-US">
                <a:solidFill>
                  <a:prstClr val="black">
                    <a:tint val="75000"/>
                  </a:prstClr>
                </a:solidFill>
              </a:rPr>
              <a:pPr>
                <a:defRPr/>
              </a:pPr>
              <a:t>3/3/2015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A151272-B8DE-4EA5-9935-A8F65DCB8C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909371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957478"/>
            <a:ext cx="8636000" cy="18413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929454"/>
            <a:ext cx="8636000" cy="20280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4EB689-C382-4BD6-910C-1CA2BEDBF740}" type="datetimeFigureOut">
              <a:rPr lang="en-US" smtClean="0">
                <a:solidFill>
                  <a:prstClr val="black">
                    <a:tint val="75000"/>
                  </a:prstClr>
                </a:solidFill>
              </a: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A7F471-7DDB-4006-BA01-6DAD9A79B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8908161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9123"/>
            <a:ext cx="3342570" cy="15709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69126"/>
            <a:ext cx="5679722" cy="79125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940045"/>
            <a:ext cx="3342570" cy="63416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153FB3-F01B-4C23-80AB-2584C52D0977}"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73CFD7-AD1D-4CAD-ABEA-DF1D2B5308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37341846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89700"/>
            <a:ext cx="6096000" cy="76614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28381"/>
            <a:ext cx="6096000" cy="5562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1431" y="7255846"/>
            <a:ext cx="6096000" cy="10880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43027E-C274-45B0-B31A-005153B39F32}"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86EE25-1100-427E-A6F8-4E78B452D6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5452710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15E0B3-AB9D-4A55-BBA4-FA7CBF75620F}"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B8F20F-488F-4628-8BDB-DC73B83B6D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35269902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1276"/>
            <a:ext cx="2286000" cy="79103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71276"/>
            <a:ext cx="6688667" cy="7910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BB5540-E182-41BF-8663-27F6CDF3B93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FD3304-C2B0-4D2E-9862-0C85320D62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15559017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80021"/>
            <a:ext cx="8636000" cy="19872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253566"/>
            <a:ext cx="7112000" cy="2369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58FC9D-B07A-490D-9208-2B5ED4998C3E}"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F7F204-9C12-4972-9B36-B682D0D0F0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3364127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1EA188-FC37-4409-81AD-9114778082A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9F5513-FF01-4049-9F07-FE7592B82B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11048204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957478"/>
            <a:ext cx="8636000" cy="18413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929446"/>
            <a:ext cx="8636000" cy="20280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917218-CFB2-45BF-A2B3-D7CB3CA1B29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0A1C64-DDE2-4F5A-8B53-DFE1F90AA0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79784495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B614FF-A6C3-4F90-A63E-C6A5EF971F2A}"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751B7D-89BF-480E-90ED-6C3271C76C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3599145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75246"/>
            <a:ext cx="4489098"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40110"/>
            <a:ext cx="4489098"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4" y="2075246"/>
            <a:ext cx="4490861"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4" y="2940110"/>
            <a:ext cx="4490861"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0D4F06-BA4E-4F35-9656-A43945CA33C0}" type="datetimeFigureOut">
              <a:rPr lang="en-US">
                <a:solidFill>
                  <a:prstClr val="black">
                    <a:tint val="75000"/>
                  </a:prstClr>
                </a:solidFill>
              </a:rPr>
              <a:pPr>
                <a:defRPr/>
              </a:pPr>
              <a:t>3/3/2015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7BAD472-E01D-46FF-A701-D170CE5DA1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02983127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001E01-2667-4598-9235-748983D1EF9B}" type="datetimeFigureOut">
              <a:rPr lang="en-US">
                <a:solidFill>
                  <a:prstClr val="black">
                    <a:tint val="75000"/>
                  </a:prstClr>
                </a:solidFill>
              </a:rPr>
              <a:pPr>
                <a:defRPr/>
              </a:pPr>
              <a:t>3/3/2015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C97A4F-C764-4971-B191-F2CB1E00AA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217020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63236"/>
            <a:ext cx="4487333" cy="61184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63236"/>
            <a:ext cx="4487333" cy="61184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4EB689-C382-4BD6-910C-1CA2BEDBF740}" type="datetimeFigureOut">
              <a:rPr lang="en-US" smtClean="0">
                <a:solidFill>
                  <a:prstClr val="black">
                    <a:tint val="75000"/>
                  </a:prstClr>
                </a:solidFill>
              </a:rPr>
              <a:pPr/>
              <a:t>3/3/2015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A7F471-7DDB-4006-BA01-6DAD9A79B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7470867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5F45DB-1A8D-4B83-9039-4D169CE9A214}" type="datetimeFigureOut">
              <a:rPr lang="en-US">
                <a:solidFill>
                  <a:prstClr val="black">
                    <a:tint val="75000"/>
                  </a:prstClr>
                </a:solidFill>
              </a:rPr>
              <a:pPr>
                <a:defRPr/>
              </a:pPr>
              <a:t>3/3/2015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A151272-B8DE-4EA5-9935-A8F65DCB8C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3846311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9123"/>
            <a:ext cx="3342570" cy="15709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69126"/>
            <a:ext cx="5679722" cy="79125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940045"/>
            <a:ext cx="3342570" cy="63416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153FB3-F01B-4C23-80AB-2584C52D0977}"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73CFD7-AD1D-4CAD-ABEA-DF1D2B5308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07636125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89700"/>
            <a:ext cx="6096000" cy="76614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28381"/>
            <a:ext cx="6096000" cy="5562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1431" y="7255846"/>
            <a:ext cx="6096000" cy="10880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43027E-C274-45B0-B31A-005153B39F32}"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86EE25-1100-427E-A6F8-4E78B452D6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93411084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15E0B3-AB9D-4A55-BBA4-FA7CBF75620F}"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B8F20F-488F-4628-8BDB-DC73B83B6D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73408406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1276"/>
            <a:ext cx="2286000" cy="79103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71276"/>
            <a:ext cx="6688667" cy="7910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BB5540-E182-41BF-8663-27F6CDF3B93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FD3304-C2B0-4D2E-9862-0C85320D62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748833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75247"/>
            <a:ext cx="4489098" cy="8648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40110"/>
            <a:ext cx="4489098"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4" y="2075247"/>
            <a:ext cx="4490861" cy="8648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4" y="2940110"/>
            <a:ext cx="4490861"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4EB689-C382-4BD6-910C-1CA2BEDBF740}" type="datetimeFigureOut">
              <a:rPr lang="en-US" smtClean="0">
                <a:solidFill>
                  <a:prstClr val="black">
                    <a:tint val="75000"/>
                  </a:prstClr>
                </a:solidFill>
              </a:rPr>
              <a:pPr/>
              <a:t>3/3/2015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A7F471-7DDB-4006-BA01-6DAD9A79B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9092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4EB689-C382-4BD6-910C-1CA2BEDBF740}" type="datetimeFigureOut">
              <a:rPr lang="en-US" smtClean="0">
                <a:solidFill>
                  <a:prstClr val="black">
                    <a:tint val="75000"/>
                  </a:prstClr>
                </a:solidFill>
              </a:rPr>
              <a:pPr/>
              <a:t>3/3/2015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A7F471-7DDB-4006-BA01-6DAD9A79B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20792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EB689-C382-4BD6-910C-1CA2BEDBF740}" type="datetimeFigureOut">
              <a:rPr lang="en-US" smtClean="0">
                <a:solidFill>
                  <a:prstClr val="black">
                    <a:tint val="75000"/>
                  </a:prstClr>
                </a:solidFill>
              </a:rPr>
              <a:pPr/>
              <a:t>3/3/2015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A7F471-7DDB-4006-BA01-6DAD9A79B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29489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9130"/>
            <a:ext cx="3342570" cy="15709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69126"/>
            <a:ext cx="5679722" cy="79125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940067"/>
            <a:ext cx="3342570" cy="63416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4EB689-C382-4BD6-910C-1CA2BEDBF740}" type="datetimeFigureOut">
              <a:rPr lang="en-US" smtClean="0">
                <a:solidFill>
                  <a:prstClr val="black">
                    <a:tint val="75000"/>
                  </a:prstClr>
                </a:solidFill>
              </a:rPr>
              <a:pPr/>
              <a:t>3/3/2015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A7F471-7DDB-4006-BA01-6DAD9A79B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72518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237888-AA6F-458F-BC67-86165BBE6F12}"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5B4F8-02E0-4F6D-A72A-8E850112AF2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89700"/>
            <a:ext cx="6096000" cy="76614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28381"/>
            <a:ext cx="6096000" cy="5562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1431" y="7255846"/>
            <a:ext cx="6096000" cy="10880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4EB689-C382-4BD6-910C-1CA2BEDBF740}" type="datetimeFigureOut">
              <a:rPr lang="en-US" smtClean="0">
                <a:solidFill>
                  <a:prstClr val="black">
                    <a:tint val="75000"/>
                  </a:prstClr>
                </a:solidFill>
              </a:rPr>
              <a:pPr/>
              <a:t>3/3/2015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A7F471-7DDB-4006-BA01-6DAD9A79B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87201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4EB689-C382-4BD6-910C-1CA2BEDBF740}" type="datetimeFigureOut">
              <a:rPr lang="en-US" smtClean="0">
                <a:solidFill>
                  <a:prstClr val="black">
                    <a:tint val="75000"/>
                  </a:prstClr>
                </a:solidFill>
              </a: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A7F471-7DDB-4006-BA01-6DAD9A79B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28682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1277"/>
            <a:ext cx="2286000" cy="79103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71277"/>
            <a:ext cx="6688667" cy="7910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4EB689-C382-4BD6-910C-1CA2BEDBF740}" type="datetimeFigureOut">
              <a:rPr lang="en-US" smtClean="0">
                <a:solidFill>
                  <a:prstClr val="black">
                    <a:tint val="75000"/>
                  </a:prstClr>
                </a:solidFill>
              </a: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A7F471-7DDB-4006-BA01-6DAD9A79B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1041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80021"/>
            <a:ext cx="8636000" cy="19872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253566"/>
            <a:ext cx="7112000" cy="2369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55675E-9224-4E09-B265-446CE09B79EE}" type="datetimeFigureOut">
              <a:rPr lang="en-US" smtClean="0">
                <a:solidFill>
                  <a:prstClr val="black">
                    <a:tint val="75000"/>
                  </a:prstClr>
                </a:solidFill>
              </a: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5DDA43-4039-443C-BE7A-65AD83818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2483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5675E-9224-4E09-B265-446CE09B79EE}" type="datetimeFigureOut">
              <a:rPr lang="en-US" smtClean="0">
                <a:solidFill>
                  <a:prstClr val="black">
                    <a:tint val="75000"/>
                  </a:prstClr>
                </a:solidFill>
              </a: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5DDA43-4039-443C-BE7A-65AD83818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03622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957478"/>
            <a:ext cx="8636000" cy="18413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929449"/>
            <a:ext cx="8636000" cy="20280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55675E-9224-4E09-B265-446CE09B79EE}" type="datetimeFigureOut">
              <a:rPr lang="en-US" smtClean="0">
                <a:solidFill>
                  <a:prstClr val="black">
                    <a:tint val="75000"/>
                  </a:prstClr>
                </a:solidFill>
              </a: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5DDA43-4039-443C-BE7A-65AD83818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061391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63236"/>
            <a:ext cx="4487333" cy="61184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63236"/>
            <a:ext cx="4487333" cy="61184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55675E-9224-4E09-B265-446CE09B79EE}" type="datetimeFigureOut">
              <a:rPr lang="en-US" smtClean="0">
                <a:solidFill>
                  <a:prstClr val="black">
                    <a:tint val="75000"/>
                  </a:prstClr>
                </a:solidFill>
              </a:rPr>
              <a:pPr/>
              <a:t>3/3/2015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5DDA43-4039-443C-BE7A-65AD83818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48419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75247"/>
            <a:ext cx="4489098" cy="8648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40110"/>
            <a:ext cx="4489098"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4" y="2075247"/>
            <a:ext cx="4490861" cy="8648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4" y="2940110"/>
            <a:ext cx="4490861"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55675E-9224-4E09-B265-446CE09B79EE}" type="datetimeFigureOut">
              <a:rPr lang="en-US" smtClean="0">
                <a:solidFill>
                  <a:prstClr val="black">
                    <a:tint val="75000"/>
                  </a:prstClr>
                </a:solidFill>
              </a:rPr>
              <a:pPr/>
              <a:t>3/3/2015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5DDA43-4039-443C-BE7A-65AD83818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331837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55675E-9224-4E09-B265-446CE09B79EE}" type="datetimeFigureOut">
              <a:rPr lang="en-US" smtClean="0">
                <a:solidFill>
                  <a:prstClr val="black">
                    <a:tint val="75000"/>
                  </a:prstClr>
                </a:solidFill>
              </a:rPr>
              <a:pPr/>
              <a:t>3/3/2015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5DDA43-4039-443C-BE7A-65AD83818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90354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5675E-9224-4E09-B265-446CE09B79EE}" type="datetimeFigureOut">
              <a:rPr lang="en-US" smtClean="0">
                <a:solidFill>
                  <a:prstClr val="black">
                    <a:tint val="75000"/>
                  </a:prstClr>
                </a:solidFill>
              </a:rPr>
              <a:pPr/>
              <a:t>3/3/2015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5DDA43-4039-443C-BE7A-65AD83818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71094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957478"/>
            <a:ext cx="8636000" cy="18413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929446"/>
            <a:ext cx="8636000" cy="20280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237888-AA6F-458F-BC67-86165BBE6F12}"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5B4F8-02E0-4F6D-A72A-8E850112AF2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9130"/>
            <a:ext cx="3342570" cy="15709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69126"/>
            <a:ext cx="5679722" cy="79125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940065"/>
            <a:ext cx="3342570" cy="63416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5675E-9224-4E09-B265-446CE09B79EE}" type="datetimeFigureOut">
              <a:rPr lang="en-US" smtClean="0">
                <a:solidFill>
                  <a:prstClr val="black">
                    <a:tint val="75000"/>
                  </a:prstClr>
                </a:solidFill>
              </a:rPr>
              <a:pPr/>
              <a:t>3/3/2015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5DDA43-4039-443C-BE7A-65AD83818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26809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89700"/>
            <a:ext cx="6096000" cy="76614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28381"/>
            <a:ext cx="6096000" cy="5562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1431" y="7255846"/>
            <a:ext cx="6096000" cy="10880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5675E-9224-4E09-B265-446CE09B79EE}" type="datetimeFigureOut">
              <a:rPr lang="en-US" smtClean="0">
                <a:solidFill>
                  <a:prstClr val="black">
                    <a:tint val="75000"/>
                  </a:prstClr>
                </a:solidFill>
              </a:rPr>
              <a:pPr/>
              <a:t>3/3/2015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5DDA43-4039-443C-BE7A-65AD83818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16172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5675E-9224-4E09-B265-446CE09B79EE}" type="datetimeFigureOut">
              <a:rPr lang="en-US" smtClean="0">
                <a:solidFill>
                  <a:prstClr val="black">
                    <a:tint val="75000"/>
                  </a:prstClr>
                </a:solidFill>
              </a: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5DDA43-4039-443C-BE7A-65AD83818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64417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1276"/>
            <a:ext cx="2286000" cy="79103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71276"/>
            <a:ext cx="6688667" cy="7910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5675E-9224-4E09-B265-446CE09B79EE}" type="datetimeFigureOut">
              <a:rPr lang="en-US" smtClean="0">
                <a:solidFill>
                  <a:prstClr val="black">
                    <a:tint val="75000"/>
                  </a:prstClr>
                </a:solidFill>
              </a: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5DDA43-4039-443C-BE7A-65AD83818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03128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80021"/>
            <a:ext cx="8636000" cy="19872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253566"/>
            <a:ext cx="7112000" cy="2369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58FC9D-B07A-490D-9208-2B5ED4998C3E}"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F7F204-9C12-4972-9B36-B682D0D0F0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0584608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1EA188-FC37-4409-81AD-9114778082A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9F5513-FF01-4049-9F07-FE7592B82B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704870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957478"/>
            <a:ext cx="8636000" cy="18413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929446"/>
            <a:ext cx="8636000" cy="20280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917218-CFB2-45BF-A2B3-D7CB3CA1B29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0A1C64-DDE2-4F5A-8B53-DFE1F90AA0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1167667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B614FF-A6C3-4F90-A63E-C6A5EF971F2A}"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751B7D-89BF-480E-90ED-6C3271C76C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0982739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75246"/>
            <a:ext cx="4489098"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40110"/>
            <a:ext cx="4489098"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4" y="2075246"/>
            <a:ext cx="4490861"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4" y="2940110"/>
            <a:ext cx="4490861"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0D4F06-BA4E-4F35-9656-A43945CA33C0}" type="datetimeFigureOut">
              <a:rPr lang="en-US">
                <a:solidFill>
                  <a:prstClr val="black">
                    <a:tint val="75000"/>
                  </a:prstClr>
                </a:solidFill>
              </a:rPr>
              <a:pPr>
                <a:defRPr/>
              </a:pPr>
              <a:t>3/3/2015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7BAD472-E01D-46FF-A701-D170CE5DA1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077276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001E01-2667-4598-9235-748983D1EF9B}" type="datetimeFigureOut">
              <a:rPr lang="en-US">
                <a:solidFill>
                  <a:prstClr val="black">
                    <a:tint val="75000"/>
                  </a:prstClr>
                </a:solidFill>
              </a:rPr>
              <a:pPr>
                <a:defRPr/>
              </a:pPr>
              <a:t>3/3/2015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C97A4F-C764-4971-B191-F2CB1E00AA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398370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63255"/>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63255"/>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237888-AA6F-458F-BC67-86165BBE6F12}" type="datetimeFigureOut">
              <a:rPr lang="en-US" smtClean="0"/>
              <a:pPr/>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5B4F8-02E0-4F6D-A72A-8E850112AF26}"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5F45DB-1A8D-4B83-9039-4D169CE9A214}" type="datetimeFigureOut">
              <a:rPr lang="en-US">
                <a:solidFill>
                  <a:prstClr val="black">
                    <a:tint val="75000"/>
                  </a:prstClr>
                </a:solidFill>
              </a:rPr>
              <a:pPr>
                <a:defRPr/>
              </a:pPr>
              <a:t>3/3/2015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A151272-B8DE-4EA5-9935-A8F65DCB8C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1918901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9123"/>
            <a:ext cx="3342570" cy="15709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69126"/>
            <a:ext cx="5679722" cy="79125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940045"/>
            <a:ext cx="3342570" cy="63416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153FB3-F01B-4C23-80AB-2584C52D0977}"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73CFD7-AD1D-4CAD-ABEA-DF1D2B5308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1345084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89700"/>
            <a:ext cx="6096000" cy="76614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28381"/>
            <a:ext cx="6096000" cy="5562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1431" y="7255846"/>
            <a:ext cx="6096000" cy="10880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43027E-C274-45B0-B31A-005153B39F32}"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86EE25-1100-427E-A6F8-4E78B452D6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702527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15E0B3-AB9D-4A55-BBA4-FA7CBF75620F}"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B8F20F-488F-4628-8BDB-DC73B83B6D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9605874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1276"/>
            <a:ext cx="2286000" cy="79103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71276"/>
            <a:ext cx="6688667" cy="7910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BB5540-E182-41BF-8663-27F6CDF3B93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FD3304-C2B0-4D2E-9862-0C85320D62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1335131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80021"/>
            <a:ext cx="8636000" cy="19872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253566"/>
            <a:ext cx="7112000" cy="2369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58FC9D-B07A-490D-9208-2B5ED4998C3E}"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F7F204-9C12-4972-9B36-B682D0D0F0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2701460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1EA188-FC37-4409-81AD-9114778082A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9F5513-FF01-4049-9F07-FE7592B82B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0984001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957478"/>
            <a:ext cx="8636000" cy="18413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929446"/>
            <a:ext cx="8636000" cy="20280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917218-CFB2-45BF-A2B3-D7CB3CA1B29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0A1C64-DDE2-4F5A-8B53-DFE1F90AA0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6434278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B614FF-A6C3-4F90-A63E-C6A5EF971F2A}"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751B7D-89BF-480E-90ED-6C3271C76C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4265341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75246"/>
            <a:ext cx="4489098"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40110"/>
            <a:ext cx="4489098"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4" y="2075246"/>
            <a:ext cx="4490861"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4" y="2940110"/>
            <a:ext cx="4490861"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0D4F06-BA4E-4F35-9656-A43945CA33C0}" type="datetimeFigureOut">
              <a:rPr lang="en-US">
                <a:solidFill>
                  <a:prstClr val="black">
                    <a:tint val="75000"/>
                  </a:prstClr>
                </a:solidFill>
              </a:rPr>
              <a:pPr>
                <a:defRPr/>
              </a:pPr>
              <a:t>3/3/2015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7BAD472-E01D-46FF-A701-D170CE5DA1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563697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75252"/>
            <a:ext cx="4489098"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40110"/>
            <a:ext cx="4489098"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4" y="2075252"/>
            <a:ext cx="4490861"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4" y="2940110"/>
            <a:ext cx="4490861"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237888-AA6F-458F-BC67-86165BBE6F12}" type="datetimeFigureOut">
              <a:rPr lang="en-US" smtClean="0"/>
              <a:pPr/>
              <a:t>3/3/2015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B5B4F8-02E0-4F6D-A72A-8E850112AF26}"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001E01-2667-4598-9235-748983D1EF9B}" type="datetimeFigureOut">
              <a:rPr lang="en-US">
                <a:solidFill>
                  <a:prstClr val="black">
                    <a:tint val="75000"/>
                  </a:prstClr>
                </a:solidFill>
              </a:rPr>
              <a:pPr>
                <a:defRPr/>
              </a:pPr>
              <a:t>3/3/2015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C97A4F-C764-4971-B191-F2CB1E00AA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5762561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5F45DB-1A8D-4B83-9039-4D169CE9A214}" type="datetimeFigureOut">
              <a:rPr lang="en-US">
                <a:solidFill>
                  <a:prstClr val="black">
                    <a:tint val="75000"/>
                  </a:prstClr>
                </a:solidFill>
              </a:rPr>
              <a:pPr>
                <a:defRPr/>
              </a:pPr>
              <a:t>3/3/2015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A151272-B8DE-4EA5-9935-A8F65DCB8C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9389517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9123"/>
            <a:ext cx="3342570" cy="15709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69126"/>
            <a:ext cx="5679722" cy="79125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940045"/>
            <a:ext cx="3342570" cy="63416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153FB3-F01B-4C23-80AB-2584C52D0977}"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73CFD7-AD1D-4CAD-ABEA-DF1D2B5308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2909813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89700"/>
            <a:ext cx="6096000" cy="76614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28381"/>
            <a:ext cx="6096000" cy="5562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1431" y="7255846"/>
            <a:ext cx="6096000" cy="10880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43027E-C274-45B0-B31A-005153B39F32}"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86EE25-1100-427E-A6F8-4E78B452D6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5152183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15E0B3-AB9D-4A55-BBA4-FA7CBF75620F}"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B8F20F-488F-4628-8BDB-DC73B83B6D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2170415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1276"/>
            <a:ext cx="2286000" cy="79103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71276"/>
            <a:ext cx="6688667" cy="7910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BB5540-E182-41BF-8663-27F6CDF3B93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FD3304-C2B0-4D2E-9862-0C85320D62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6373670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80021"/>
            <a:ext cx="8636000" cy="19872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253566"/>
            <a:ext cx="7112000" cy="2369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58FC9D-B07A-490D-9208-2B5ED4998C3E}"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F7F204-9C12-4972-9B36-B682D0D0F0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4415963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1EA188-FC37-4409-81AD-9114778082A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9F5513-FF01-4049-9F07-FE7592B82B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7049289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957478"/>
            <a:ext cx="8636000" cy="18413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929446"/>
            <a:ext cx="8636000" cy="20280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917218-CFB2-45BF-A2B3-D7CB3CA1B29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0A1C64-DDE2-4F5A-8B53-DFE1F90AA0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0752338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B614FF-A6C3-4F90-A63E-C6A5EF971F2A}"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751B7D-89BF-480E-90ED-6C3271C76C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08099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237888-AA6F-458F-BC67-86165BBE6F12}" type="datetimeFigureOut">
              <a:rPr lang="en-US" smtClean="0"/>
              <a:pPr/>
              <a:t>3/3/2015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B5B4F8-02E0-4F6D-A72A-8E850112AF26}"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75246"/>
            <a:ext cx="4489098"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40110"/>
            <a:ext cx="4489098"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4" y="2075246"/>
            <a:ext cx="4490861"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4" y="2940110"/>
            <a:ext cx="4490861"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0D4F06-BA4E-4F35-9656-A43945CA33C0}" type="datetimeFigureOut">
              <a:rPr lang="en-US">
                <a:solidFill>
                  <a:prstClr val="black">
                    <a:tint val="75000"/>
                  </a:prstClr>
                </a:solidFill>
              </a:rPr>
              <a:pPr>
                <a:defRPr/>
              </a:pPr>
              <a:t>3/3/2015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7BAD472-E01D-46FF-A701-D170CE5DA1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7851373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001E01-2667-4598-9235-748983D1EF9B}" type="datetimeFigureOut">
              <a:rPr lang="en-US">
                <a:solidFill>
                  <a:prstClr val="black">
                    <a:tint val="75000"/>
                  </a:prstClr>
                </a:solidFill>
              </a:rPr>
              <a:pPr>
                <a:defRPr/>
              </a:pPr>
              <a:t>3/3/2015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C97A4F-C764-4971-B191-F2CB1E00AA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8198232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5F45DB-1A8D-4B83-9039-4D169CE9A214}" type="datetimeFigureOut">
              <a:rPr lang="en-US">
                <a:solidFill>
                  <a:prstClr val="black">
                    <a:tint val="75000"/>
                  </a:prstClr>
                </a:solidFill>
              </a:rPr>
              <a:pPr>
                <a:defRPr/>
              </a:pPr>
              <a:t>3/3/2015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A151272-B8DE-4EA5-9935-A8F65DCB8C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589775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9123"/>
            <a:ext cx="3342570" cy="15709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69126"/>
            <a:ext cx="5679722" cy="79125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940045"/>
            <a:ext cx="3342570" cy="63416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153FB3-F01B-4C23-80AB-2584C52D0977}"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73CFD7-AD1D-4CAD-ABEA-DF1D2B5308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7736022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89700"/>
            <a:ext cx="6096000" cy="76614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28381"/>
            <a:ext cx="6096000" cy="5562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1431" y="7255846"/>
            <a:ext cx="6096000" cy="10880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43027E-C274-45B0-B31A-005153B39F32}"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86EE25-1100-427E-A6F8-4E78B452D6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9268305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15E0B3-AB9D-4A55-BBA4-FA7CBF75620F}"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B8F20F-488F-4628-8BDB-DC73B83B6D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1785701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1276"/>
            <a:ext cx="2286000" cy="79103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71276"/>
            <a:ext cx="6688667" cy="7910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BB5540-E182-41BF-8663-27F6CDF3B93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FD3304-C2B0-4D2E-9862-0C85320D62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2783522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80021"/>
            <a:ext cx="8636000" cy="19872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253566"/>
            <a:ext cx="7112000" cy="2369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58FC9D-B07A-490D-9208-2B5ED4998C3E}"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F7F204-9C12-4972-9B36-B682D0D0F0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847817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1EA188-FC37-4409-81AD-9114778082A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9F5513-FF01-4049-9F07-FE7592B82B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5288440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957478"/>
            <a:ext cx="8636000" cy="18413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929446"/>
            <a:ext cx="8636000" cy="20280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917218-CFB2-45BF-A2B3-D7CB3CA1B29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0A1C64-DDE2-4F5A-8B53-DFE1F90AA0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747048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37888-AA6F-458F-BC67-86165BBE6F12}" type="datetimeFigureOut">
              <a:rPr lang="en-US" smtClean="0"/>
              <a:pPr/>
              <a:t>3/3/2015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B5B4F8-02E0-4F6D-A72A-8E850112AF26}"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B614FF-A6C3-4F90-A63E-C6A5EF971F2A}"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751B7D-89BF-480E-90ED-6C3271C76C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654315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75246"/>
            <a:ext cx="4489098"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40110"/>
            <a:ext cx="4489098"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4" y="2075246"/>
            <a:ext cx="4490861"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4" y="2940110"/>
            <a:ext cx="4490861"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0D4F06-BA4E-4F35-9656-A43945CA33C0}" type="datetimeFigureOut">
              <a:rPr lang="en-US">
                <a:solidFill>
                  <a:prstClr val="black">
                    <a:tint val="75000"/>
                  </a:prstClr>
                </a:solidFill>
              </a:rPr>
              <a:pPr>
                <a:defRPr/>
              </a:pPr>
              <a:t>3/3/2015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7BAD472-E01D-46FF-A701-D170CE5DA1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2589097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001E01-2667-4598-9235-748983D1EF9B}" type="datetimeFigureOut">
              <a:rPr lang="en-US">
                <a:solidFill>
                  <a:prstClr val="black">
                    <a:tint val="75000"/>
                  </a:prstClr>
                </a:solidFill>
              </a:rPr>
              <a:pPr>
                <a:defRPr/>
              </a:pPr>
              <a:t>3/3/2015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C97A4F-C764-4971-B191-F2CB1E00AA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682584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5F45DB-1A8D-4B83-9039-4D169CE9A214}" type="datetimeFigureOut">
              <a:rPr lang="en-US">
                <a:solidFill>
                  <a:prstClr val="black">
                    <a:tint val="75000"/>
                  </a:prstClr>
                </a:solidFill>
              </a:rPr>
              <a:pPr>
                <a:defRPr/>
              </a:pPr>
              <a:t>3/3/2015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A151272-B8DE-4EA5-9935-A8F65DCB8C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350341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9123"/>
            <a:ext cx="3342570" cy="15709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69126"/>
            <a:ext cx="5679722" cy="79125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940045"/>
            <a:ext cx="3342570" cy="63416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153FB3-F01B-4C23-80AB-2584C52D0977}"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73CFD7-AD1D-4CAD-ABEA-DF1D2B5308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0995388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89700"/>
            <a:ext cx="6096000" cy="76614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28381"/>
            <a:ext cx="6096000" cy="5562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1431" y="7255846"/>
            <a:ext cx="6096000" cy="10880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43027E-C274-45B0-B31A-005153B39F32}"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86EE25-1100-427E-A6F8-4E78B452D6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6095091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15E0B3-AB9D-4A55-BBA4-FA7CBF75620F}"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B8F20F-488F-4628-8BDB-DC73B83B6D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1032927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1276"/>
            <a:ext cx="2286000" cy="79103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71276"/>
            <a:ext cx="6688667" cy="7910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BB5540-E182-41BF-8663-27F6CDF3B93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FD3304-C2B0-4D2E-9862-0C85320D62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5999686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80021"/>
            <a:ext cx="8636000" cy="19872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253566"/>
            <a:ext cx="7112000" cy="2369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58FC9D-B07A-490D-9208-2B5ED4998C3E}"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F7F204-9C12-4972-9B36-B682D0D0F0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8118084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1EA188-FC37-4409-81AD-9114778082A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9F5513-FF01-4049-9F07-FE7592B82B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93412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9130"/>
            <a:ext cx="3342570" cy="15709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69126"/>
            <a:ext cx="5679722" cy="79125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940045"/>
            <a:ext cx="3342570" cy="63416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237888-AA6F-458F-BC67-86165BBE6F12}" type="datetimeFigureOut">
              <a:rPr lang="en-US" smtClean="0"/>
              <a:pPr/>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5B4F8-02E0-4F6D-A72A-8E850112AF26}"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957478"/>
            <a:ext cx="8636000" cy="18413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929446"/>
            <a:ext cx="8636000" cy="20280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917218-CFB2-45BF-A2B3-D7CB3CA1B29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0A1C64-DDE2-4F5A-8B53-DFE1F90AA0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1531480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B614FF-A6C3-4F90-A63E-C6A5EF971F2A}"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751B7D-89BF-480E-90ED-6C3271C76C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192762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75246"/>
            <a:ext cx="4489098"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40110"/>
            <a:ext cx="4489098"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4" y="2075246"/>
            <a:ext cx="4490861"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4" y="2940110"/>
            <a:ext cx="4490861"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0D4F06-BA4E-4F35-9656-A43945CA33C0}" type="datetimeFigureOut">
              <a:rPr lang="en-US">
                <a:solidFill>
                  <a:prstClr val="black">
                    <a:tint val="75000"/>
                  </a:prstClr>
                </a:solidFill>
              </a:rPr>
              <a:pPr>
                <a:defRPr/>
              </a:pPr>
              <a:t>3/3/2015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7BAD472-E01D-46FF-A701-D170CE5DA1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5796874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001E01-2667-4598-9235-748983D1EF9B}" type="datetimeFigureOut">
              <a:rPr lang="en-US">
                <a:solidFill>
                  <a:prstClr val="black">
                    <a:tint val="75000"/>
                  </a:prstClr>
                </a:solidFill>
              </a:rPr>
              <a:pPr>
                <a:defRPr/>
              </a:pPr>
              <a:t>3/3/2015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C97A4F-C764-4971-B191-F2CB1E00AA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8457922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5F45DB-1A8D-4B83-9039-4D169CE9A214}" type="datetimeFigureOut">
              <a:rPr lang="en-US">
                <a:solidFill>
                  <a:prstClr val="black">
                    <a:tint val="75000"/>
                  </a:prstClr>
                </a:solidFill>
              </a:rPr>
              <a:pPr>
                <a:defRPr/>
              </a:pPr>
              <a:t>3/3/2015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A151272-B8DE-4EA5-9935-A8F65DCB8C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479989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9123"/>
            <a:ext cx="3342570" cy="15709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69126"/>
            <a:ext cx="5679722" cy="79125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940045"/>
            <a:ext cx="3342570" cy="63416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153FB3-F01B-4C23-80AB-2584C52D0977}"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73CFD7-AD1D-4CAD-ABEA-DF1D2B5308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885219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89700"/>
            <a:ext cx="6096000" cy="76614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28381"/>
            <a:ext cx="6096000" cy="5562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1431" y="7255846"/>
            <a:ext cx="6096000" cy="10880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43027E-C274-45B0-B31A-005153B39F32}"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86EE25-1100-427E-A6F8-4E78B452D6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1737100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15E0B3-AB9D-4A55-BBA4-FA7CBF75620F}"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B8F20F-488F-4628-8BDB-DC73B83B6D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269428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1276"/>
            <a:ext cx="2286000" cy="79103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71276"/>
            <a:ext cx="6688667" cy="7910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BB5540-E182-41BF-8663-27F6CDF3B93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FD3304-C2B0-4D2E-9862-0C85320D62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7232327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80021"/>
            <a:ext cx="8636000" cy="19872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253566"/>
            <a:ext cx="7112000" cy="2369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58FC9D-B07A-490D-9208-2B5ED4998C3E}"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F7F204-9C12-4972-9B36-B682D0D0F0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472718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89700"/>
            <a:ext cx="6096000" cy="76614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28381"/>
            <a:ext cx="6096000" cy="5562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1431" y="7255846"/>
            <a:ext cx="6096000" cy="10880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237888-AA6F-458F-BC67-86165BBE6F12}" type="datetimeFigureOut">
              <a:rPr lang="en-US" smtClean="0"/>
              <a:pPr/>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5B4F8-02E0-4F6D-A72A-8E850112AF26}"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1EA188-FC37-4409-81AD-9114778082A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9F5513-FF01-4049-9F07-FE7592B82B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2237189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957478"/>
            <a:ext cx="8636000" cy="18413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929446"/>
            <a:ext cx="8636000" cy="20280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917218-CFB2-45BF-A2B3-D7CB3CA1B29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0A1C64-DDE2-4F5A-8B53-DFE1F90AA0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9202286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B614FF-A6C3-4F90-A63E-C6A5EF971F2A}"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751B7D-89BF-480E-90ED-6C3271C76C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4162492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75246"/>
            <a:ext cx="4489098"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40110"/>
            <a:ext cx="4489098"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4" y="2075246"/>
            <a:ext cx="4490861"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4" y="2940110"/>
            <a:ext cx="4490861"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0D4F06-BA4E-4F35-9656-A43945CA33C0}" type="datetimeFigureOut">
              <a:rPr lang="en-US">
                <a:solidFill>
                  <a:prstClr val="black">
                    <a:tint val="75000"/>
                  </a:prstClr>
                </a:solidFill>
              </a:rPr>
              <a:pPr>
                <a:defRPr/>
              </a:pPr>
              <a:t>3/3/2015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7BAD472-E01D-46FF-A701-D170CE5DA1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6768454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001E01-2667-4598-9235-748983D1EF9B}" type="datetimeFigureOut">
              <a:rPr lang="en-US">
                <a:solidFill>
                  <a:prstClr val="black">
                    <a:tint val="75000"/>
                  </a:prstClr>
                </a:solidFill>
              </a:rPr>
              <a:pPr>
                <a:defRPr/>
              </a:pPr>
              <a:t>3/3/2015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C97A4F-C764-4971-B191-F2CB1E00AA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3456203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5F45DB-1A8D-4B83-9039-4D169CE9A214}" type="datetimeFigureOut">
              <a:rPr lang="en-US">
                <a:solidFill>
                  <a:prstClr val="black">
                    <a:tint val="75000"/>
                  </a:prstClr>
                </a:solidFill>
              </a:rPr>
              <a:pPr>
                <a:defRPr/>
              </a:pPr>
              <a:t>3/3/2015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A151272-B8DE-4EA5-9935-A8F65DCB8C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9866493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9123"/>
            <a:ext cx="3342570" cy="15709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69126"/>
            <a:ext cx="5679722" cy="79125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940045"/>
            <a:ext cx="3342570" cy="63416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153FB3-F01B-4C23-80AB-2584C52D0977}"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73CFD7-AD1D-4CAD-ABEA-DF1D2B5308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4867552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89700"/>
            <a:ext cx="6096000" cy="76614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28381"/>
            <a:ext cx="6096000" cy="5562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1431" y="7255846"/>
            <a:ext cx="6096000" cy="10880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43027E-C274-45B0-B31A-005153B39F32}" type="datetimeFigureOut">
              <a:rPr lang="en-US">
                <a:solidFill>
                  <a:prstClr val="black">
                    <a:tint val="75000"/>
                  </a:prstClr>
                </a:solidFill>
              </a:rPr>
              <a:pPr>
                <a:defRPr/>
              </a:pPr>
              <a:t>3/3/2015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86EE25-1100-427E-A6F8-4E78B452D6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9497049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15E0B3-AB9D-4A55-BBA4-FA7CBF75620F}"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B8F20F-488F-4628-8BDB-DC73B83B6D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5037526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1276"/>
            <a:ext cx="2286000" cy="79103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71276"/>
            <a:ext cx="6688667" cy="7910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BB5540-E182-41BF-8663-27F6CDF3B930}"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FD3304-C2B0-4D2E-9862-0C85320D62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655061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71271"/>
            <a:ext cx="9144000" cy="1545167"/>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2163255"/>
            <a:ext cx="9144000" cy="611843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4" y="8592846"/>
            <a:ext cx="2370667" cy="493595"/>
          </a:xfrm>
          <a:prstGeom prst="rect">
            <a:avLst/>
          </a:prstGeom>
        </p:spPr>
        <p:txBody>
          <a:bodyPr vert="horz" lIns="91440" tIns="45720" rIns="91440" bIns="45720" rtlCol="0" anchor="ctr"/>
          <a:lstStyle>
            <a:lvl1pPr algn="l">
              <a:defRPr sz="1200">
                <a:solidFill>
                  <a:schemeClr val="tx1">
                    <a:tint val="75000"/>
                  </a:schemeClr>
                </a:solidFill>
              </a:defRPr>
            </a:lvl1pPr>
          </a:lstStyle>
          <a:p>
            <a:fld id="{6E237888-AA6F-458F-BC67-86165BBE6F12}" type="datetimeFigureOut">
              <a:rPr lang="en-US" smtClean="0"/>
              <a:pPr/>
              <a:t>3/3/2015</a:t>
            </a:fld>
            <a:endParaRPr lang="en-US"/>
          </a:p>
        </p:txBody>
      </p:sp>
      <p:sp>
        <p:nvSpPr>
          <p:cNvPr id="5" name="Footer Placeholder 4"/>
          <p:cNvSpPr>
            <a:spLocks noGrp="1"/>
          </p:cNvSpPr>
          <p:nvPr>
            <p:ph type="ftr" sz="quarter" idx="3"/>
          </p:nvPr>
        </p:nvSpPr>
        <p:spPr>
          <a:xfrm>
            <a:off x="3471335" y="8592846"/>
            <a:ext cx="3217333" cy="49359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76" y="8592846"/>
            <a:ext cx="2370667" cy="493595"/>
          </a:xfrm>
          <a:prstGeom prst="rect">
            <a:avLst/>
          </a:prstGeom>
        </p:spPr>
        <p:txBody>
          <a:bodyPr vert="horz" lIns="91440" tIns="45720" rIns="91440" bIns="45720" rtlCol="0" anchor="ctr"/>
          <a:lstStyle>
            <a:lvl1pPr algn="r">
              <a:defRPr sz="1200">
                <a:solidFill>
                  <a:schemeClr val="tx1">
                    <a:tint val="75000"/>
                  </a:schemeClr>
                </a:solidFill>
              </a:defRPr>
            </a:lvl1pPr>
          </a:lstStyle>
          <a:p>
            <a:fld id="{8AB5B4F8-02E0-4F6D-A72A-8E850112AF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D5F7E8"/>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371480"/>
            <a:ext cx="9144000" cy="154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8000" y="2163779"/>
            <a:ext cx="9144000" cy="611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8000" y="8593138"/>
            <a:ext cx="2370138" cy="4937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097B84-E392-47AE-A49B-9341ECA7F22B}"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3"/>
          </p:nvPr>
        </p:nvSpPr>
        <p:spPr>
          <a:xfrm>
            <a:off x="3471864" y="8593138"/>
            <a:ext cx="3216275" cy="4937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281893" y="8593138"/>
            <a:ext cx="2370137" cy="4937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0D8511-32F5-40EB-AB26-7246797E99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95200054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D5F7E8"/>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371480"/>
            <a:ext cx="9144000" cy="154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8000" y="2163779"/>
            <a:ext cx="9144000" cy="611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8000" y="8593138"/>
            <a:ext cx="2370138" cy="4937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097B84-E392-47AE-A49B-9341ECA7F22B}"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3"/>
          </p:nvPr>
        </p:nvSpPr>
        <p:spPr>
          <a:xfrm>
            <a:off x="3471864" y="8593138"/>
            <a:ext cx="3216275" cy="4937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281893" y="8593138"/>
            <a:ext cx="2370137" cy="4937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0D8511-32F5-40EB-AB26-7246797E99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51334463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D5F7E8"/>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371480"/>
            <a:ext cx="9144000" cy="154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8000" y="2163779"/>
            <a:ext cx="9144000" cy="611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8000" y="8593138"/>
            <a:ext cx="2370138" cy="4937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097B84-E392-47AE-A49B-9341ECA7F22B}"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3"/>
          </p:nvPr>
        </p:nvSpPr>
        <p:spPr>
          <a:xfrm>
            <a:off x="3471864" y="8593138"/>
            <a:ext cx="3216275" cy="4937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281893" y="8593138"/>
            <a:ext cx="2370137" cy="4937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0D8511-32F5-40EB-AB26-7246797E99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75382839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D5F7E8"/>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371480"/>
            <a:ext cx="9144000" cy="154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8000" y="2163779"/>
            <a:ext cx="9144000" cy="611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8000" y="8593138"/>
            <a:ext cx="2370138" cy="4937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097B84-E392-47AE-A49B-9341ECA7F22B}"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3"/>
          </p:nvPr>
        </p:nvSpPr>
        <p:spPr>
          <a:xfrm>
            <a:off x="3471864" y="8593138"/>
            <a:ext cx="3216275" cy="4937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281893" y="8593138"/>
            <a:ext cx="2370137" cy="4937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0D8511-32F5-40EB-AB26-7246797E99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84299646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D5F7E8"/>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371480"/>
            <a:ext cx="9144000" cy="154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8000" y="2163779"/>
            <a:ext cx="9144000" cy="611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8000" y="8593138"/>
            <a:ext cx="2370138" cy="4937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097B84-E392-47AE-A49B-9341ECA7F22B}"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3"/>
          </p:nvPr>
        </p:nvSpPr>
        <p:spPr>
          <a:xfrm>
            <a:off x="3471864" y="8593138"/>
            <a:ext cx="3216275" cy="4937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281893" y="8593138"/>
            <a:ext cx="2370137" cy="4937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0D8511-32F5-40EB-AB26-7246797E99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670197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71276"/>
            <a:ext cx="9144000" cy="1545166"/>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2163236"/>
            <a:ext cx="9144000" cy="61184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4" y="8592846"/>
            <a:ext cx="2370667" cy="493595"/>
          </a:xfrm>
          <a:prstGeom prst="rect">
            <a:avLst/>
          </a:prstGeom>
        </p:spPr>
        <p:txBody>
          <a:bodyPr vert="horz" lIns="91440" tIns="45720" rIns="91440" bIns="45720" rtlCol="0" anchor="ctr"/>
          <a:lstStyle>
            <a:lvl1pPr algn="l">
              <a:defRPr sz="1200">
                <a:solidFill>
                  <a:schemeClr val="tx1">
                    <a:tint val="75000"/>
                  </a:schemeClr>
                </a:solidFill>
              </a:defRPr>
            </a:lvl1pPr>
          </a:lstStyle>
          <a:p>
            <a:fld id="{1C4EB689-C382-4BD6-910C-1CA2BEDBF740}" type="datetimeFigureOut">
              <a:rPr lang="en-US" smtClean="0">
                <a:solidFill>
                  <a:prstClr val="black">
                    <a:tint val="75000"/>
                  </a:prstClr>
                </a:solidFill>
              </a:rPr>
              <a:pPr/>
              <a:t>3/3/2015</a:t>
            </a:fld>
            <a:endParaRPr lang="en-US">
              <a:solidFill>
                <a:prstClr val="black">
                  <a:tint val="75000"/>
                </a:prstClr>
              </a:solidFill>
            </a:endParaRPr>
          </a:p>
        </p:txBody>
      </p:sp>
      <p:sp>
        <p:nvSpPr>
          <p:cNvPr id="5" name="Footer Placeholder 4"/>
          <p:cNvSpPr>
            <a:spLocks noGrp="1"/>
          </p:cNvSpPr>
          <p:nvPr>
            <p:ph type="ftr" sz="quarter" idx="3"/>
          </p:nvPr>
        </p:nvSpPr>
        <p:spPr>
          <a:xfrm>
            <a:off x="3471335" y="8592846"/>
            <a:ext cx="3217333" cy="49359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281375" y="8592846"/>
            <a:ext cx="2370667" cy="493595"/>
          </a:xfrm>
          <a:prstGeom prst="rect">
            <a:avLst/>
          </a:prstGeom>
        </p:spPr>
        <p:txBody>
          <a:bodyPr vert="horz" lIns="91440" tIns="45720" rIns="91440" bIns="45720" rtlCol="0" anchor="ctr"/>
          <a:lstStyle>
            <a:lvl1pPr algn="r">
              <a:defRPr sz="1200">
                <a:solidFill>
                  <a:schemeClr val="tx1">
                    <a:tint val="75000"/>
                  </a:schemeClr>
                </a:solidFill>
              </a:defRPr>
            </a:lvl1pPr>
          </a:lstStyle>
          <a:p>
            <a:fld id="{D7A7F471-7DDB-4006-BA01-6DAD9A79B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74548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71276"/>
            <a:ext cx="9144000" cy="1545166"/>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2163236"/>
            <a:ext cx="9144000" cy="61184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4" y="8592846"/>
            <a:ext cx="2370667" cy="493595"/>
          </a:xfrm>
          <a:prstGeom prst="rect">
            <a:avLst/>
          </a:prstGeom>
        </p:spPr>
        <p:txBody>
          <a:bodyPr vert="horz" lIns="91440" tIns="45720" rIns="91440" bIns="45720" rtlCol="0" anchor="ctr"/>
          <a:lstStyle>
            <a:lvl1pPr algn="l">
              <a:defRPr sz="1200">
                <a:solidFill>
                  <a:schemeClr val="tx1">
                    <a:tint val="75000"/>
                  </a:schemeClr>
                </a:solidFill>
              </a:defRPr>
            </a:lvl1pPr>
          </a:lstStyle>
          <a:p>
            <a:fld id="{B355675E-9224-4E09-B265-446CE09B79EE}" type="datetimeFigureOut">
              <a:rPr lang="en-US" smtClean="0">
                <a:solidFill>
                  <a:prstClr val="black">
                    <a:tint val="75000"/>
                  </a:prstClr>
                </a:solidFill>
              </a:rPr>
              <a:pPr/>
              <a:t>3/3/2015</a:t>
            </a:fld>
            <a:endParaRPr lang="en-US">
              <a:solidFill>
                <a:prstClr val="black">
                  <a:tint val="75000"/>
                </a:prstClr>
              </a:solidFill>
            </a:endParaRPr>
          </a:p>
        </p:txBody>
      </p:sp>
      <p:sp>
        <p:nvSpPr>
          <p:cNvPr id="5" name="Footer Placeholder 4"/>
          <p:cNvSpPr>
            <a:spLocks noGrp="1"/>
          </p:cNvSpPr>
          <p:nvPr>
            <p:ph type="ftr" sz="quarter" idx="3"/>
          </p:nvPr>
        </p:nvSpPr>
        <p:spPr>
          <a:xfrm>
            <a:off x="3471335" y="8592846"/>
            <a:ext cx="3217333" cy="49359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281371" y="8592846"/>
            <a:ext cx="2370667" cy="493595"/>
          </a:xfrm>
          <a:prstGeom prst="rect">
            <a:avLst/>
          </a:prstGeom>
        </p:spPr>
        <p:txBody>
          <a:bodyPr vert="horz" lIns="91440" tIns="45720" rIns="91440" bIns="45720" rtlCol="0" anchor="ctr"/>
          <a:lstStyle>
            <a:lvl1pPr algn="r">
              <a:defRPr sz="1200">
                <a:solidFill>
                  <a:schemeClr val="tx1">
                    <a:tint val="75000"/>
                  </a:schemeClr>
                </a:solidFill>
              </a:defRPr>
            </a:lvl1pPr>
          </a:lstStyle>
          <a:p>
            <a:fld id="{CE5DDA43-4039-443C-BE7A-65AD83818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67458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D5F7E8"/>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371480"/>
            <a:ext cx="9144000" cy="154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8000" y="2163779"/>
            <a:ext cx="9144000" cy="611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8000" y="8593138"/>
            <a:ext cx="2370138" cy="4937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097B84-E392-47AE-A49B-9341ECA7F22B}"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3"/>
          </p:nvPr>
        </p:nvSpPr>
        <p:spPr>
          <a:xfrm>
            <a:off x="3471864" y="8593138"/>
            <a:ext cx="3216275" cy="4937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281893" y="8593138"/>
            <a:ext cx="2370137" cy="4937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0D8511-32F5-40EB-AB26-7246797E99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2776417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D5F7E8"/>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371480"/>
            <a:ext cx="9144000" cy="154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8000" y="2163779"/>
            <a:ext cx="9144000" cy="611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8000" y="8593138"/>
            <a:ext cx="2370138" cy="4937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097B84-E392-47AE-A49B-9341ECA7F22B}"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3"/>
          </p:nvPr>
        </p:nvSpPr>
        <p:spPr>
          <a:xfrm>
            <a:off x="3471864" y="8593138"/>
            <a:ext cx="3216275" cy="4937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281893" y="8593138"/>
            <a:ext cx="2370137" cy="4937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0D8511-32F5-40EB-AB26-7246797E99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1211192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D5F7E8"/>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371480"/>
            <a:ext cx="9144000" cy="154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8000" y="2163779"/>
            <a:ext cx="9144000" cy="611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8000" y="8593138"/>
            <a:ext cx="2370138" cy="4937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097B84-E392-47AE-A49B-9341ECA7F22B}"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3"/>
          </p:nvPr>
        </p:nvSpPr>
        <p:spPr>
          <a:xfrm>
            <a:off x="3471864" y="8593138"/>
            <a:ext cx="3216275" cy="4937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281893" y="8593138"/>
            <a:ext cx="2370137" cy="4937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0D8511-32F5-40EB-AB26-7246797E99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56194352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D5F7E8"/>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371480"/>
            <a:ext cx="9144000" cy="154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8000" y="2163779"/>
            <a:ext cx="9144000" cy="611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8000" y="8593138"/>
            <a:ext cx="2370138" cy="4937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097B84-E392-47AE-A49B-9341ECA7F22B}"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3"/>
          </p:nvPr>
        </p:nvSpPr>
        <p:spPr>
          <a:xfrm>
            <a:off x="3471864" y="8593138"/>
            <a:ext cx="3216275" cy="4937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281893" y="8593138"/>
            <a:ext cx="2370137" cy="4937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0D8511-32F5-40EB-AB26-7246797E99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57390955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D5F7E8"/>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371480"/>
            <a:ext cx="9144000" cy="154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8000" y="2163779"/>
            <a:ext cx="9144000" cy="611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8000" y="8593138"/>
            <a:ext cx="2370138" cy="4937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097B84-E392-47AE-A49B-9341ECA7F22B}"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3"/>
          </p:nvPr>
        </p:nvSpPr>
        <p:spPr>
          <a:xfrm>
            <a:off x="3471864" y="8593138"/>
            <a:ext cx="3216275" cy="4937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281893" y="8593138"/>
            <a:ext cx="2370137" cy="4937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0D8511-32F5-40EB-AB26-7246797E99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07729889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D5F7E8"/>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371480"/>
            <a:ext cx="9144000" cy="154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8000" y="2163779"/>
            <a:ext cx="9144000" cy="611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8000" y="8593138"/>
            <a:ext cx="2370138" cy="4937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097B84-E392-47AE-A49B-9341ECA7F22B}" type="datetimeFigureOut">
              <a:rPr lang="en-US">
                <a:solidFill>
                  <a:prstClr val="black">
                    <a:tint val="75000"/>
                  </a:prstClr>
                </a:solidFill>
              </a:rPr>
              <a:pPr>
                <a:defRPr/>
              </a:pPr>
              <a:t>3/3/2015</a:t>
            </a:fld>
            <a:endParaRPr lang="en-US">
              <a:solidFill>
                <a:prstClr val="black">
                  <a:tint val="75000"/>
                </a:prstClr>
              </a:solidFill>
            </a:endParaRPr>
          </a:p>
        </p:txBody>
      </p:sp>
      <p:sp>
        <p:nvSpPr>
          <p:cNvPr id="5" name="Footer Placeholder 4"/>
          <p:cNvSpPr>
            <a:spLocks noGrp="1"/>
          </p:cNvSpPr>
          <p:nvPr>
            <p:ph type="ftr" sz="quarter" idx="3"/>
          </p:nvPr>
        </p:nvSpPr>
        <p:spPr>
          <a:xfrm>
            <a:off x="3471864" y="8593138"/>
            <a:ext cx="3216275" cy="4937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281893" y="8593138"/>
            <a:ext cx="2370137" cy="4937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0D8511-32F5-40EB-AB26-7246797E99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97157514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akdart.com/postrate.html"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8.png"/><Relationship Id="rId18" Type="http://schemas.openxmlformats.org/officeDocument/2006/relationships/slide" Target="slide33.xml"/><Relationship Id="rId3" Type="http://schemas.openxmlformats.org/officeDocument/2006/relationships/slide" Target="slide38.xml"/><Relationship Id="rId7" Type="http://schemas.openxmlformats.org/officeDocument/2006/relationships/slide" Target="slide32.xml"/><Relationship Id="rId12" Type="http://schemas.openxmlformats.org/officeDocument/2006/relationships/slide" Target="slide35.xml"/><Relationship Id="rId17"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slide" Target="slide31.xml"/><Relationship Id="rId1" Type="http://schemas.openxmlformats.org/officeDocument/2006/relationships/slideLayout" Target="../slideLayouts/slideLayout62.xml"/><Relationship Id="rId6" Type="http://schemas.openxmlformats.org/officeDocument/2006/relationships/image" Target="../media/image15.png"/><Relationship Id="rId11" Type="http://schemas.openxmlformats.org/officeDocument/2006/relationships/image" Target="../media/image17.png"/><Relationship Id="rId5" Type="http://schemas.openxmlformats.org/officeDocument/2006/relationships/slide" Target="slide37.xml"/><Relationship Id="rId15" Type="http://schemas.openxmlformats.org/officeDocument/2006/relationships/image" Target="../media/image19.png"/><Relationship Id="rId10" Type="http://schemas.openxmlformats.org/officeDocument/2006/relationships/slide" Target="slide36.xml"/><Relationship Id="rId19"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3.png"/><Relationship Id="rId14" Type="http://schemas.openxmlformats.org/officeDocument/2006/relationships/slide" Target="slide3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3.xml"/><Relationship Id="rId4" Type="http://schemas.openxmlformats.org/officeDocument/2006/relationships/slide" Target="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84.xml"/><Relationship Id="rId5" Type="http://schemas.openxmlformats.org/officeDocument/2006/relationships/slide" Target="slide30.xml"/><Relationship Id="rId4" Type="http://schemas.openxmlformats.org/officeDocument/2006/relationships/slide" Target="slide14.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95.xml"/><Relationship Id="rId4" Type="http://schemas.openxmlformats.org/officeDocument/2006/relationships/slide" Target="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06.xml"/><Relationship Id="rId5" Type="http://schemas.openxmlformats.org/officeDocument/2006/relationships/slide" Target="slide30.xml"/><Relationship Id="rId4" Type="http://schemas.openxmlformats.org/officeDocument/2006/relationships/slide" Target="slide1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17.xml"/><Relationship Id="rId5" Type="http://schemas.openxmlformats.org/officeDocument/2006/relationships/slide" Target="slide30.xml"/><Relationship Id="rId4" Type="http://schemas.openxmlformats.org/officeDocument/2006/relationships/slide" Target="slide14.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28.xml"/><Relationship Id="rId4" Type="http://schemas.openxmlformats.org/officeDocument/2006/relationships/slide" Target="slide30.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39.xml"/><Relationship Id="rId4" Type="http://schemas.openxmlformats.org/officeDocument/2006/relationships/slide" Target="slide30.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50.xml"/><Relationship Id="rId4" Type="http://schemas.openxmlformats.org/officeDocument/2006/relationships/slide" Target="slide3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0" y="0"/>
            <a:ext cx="10160000" cy="1470152"/>
            <a:chOff x="0" y="0"/>
            <a:chExt cx="10160000" cy="1470152"/>
          </a:xfrm>
        </p:grpSpPr>
        <p:pic>
          <p:nvPicPr>
            <p:cNvPr id="2" name="Picture 1" descr="smartboard header large.PNG"/>
            <p:cNvPicPr>
              <a:picLocks/>
            </p:cNvPicPr>
            <p:nvPr/>
          </p:nvPicPr>
          <p:blipFill>
            <a:blip r:embed="rId2" cstate="print"/>
            <a:stretch>
              <a:fillRect/>
            </a:stretch>
          </p:blipFill>
          <p:spPr>
            <a:xfrm>
              <a:off x="0" y="0"/>
              <a:ext cx="10160000" cy="1470152"/>
            </a:xfrm>
            <a:prstGeom prst="rect">
              <a:avLst/>
            </a:prstGeom>
            <a:solidFill>
              <a:scrgbClr r="0" g="0" b="0">
                <a:alpha val="0"/>
              </a:scrgbClr>
            </a:solidFill>
          </p:spPr>
        </p:pic>
        <p:sp>
          <p:nvSpPr>
            <p:cNvPr id="3" name="TextBox 2"/>
            <p:cNvSpPr txBox="1"/>
            <p:nvPr/>
          </p:nvSpPr>
          <p:spPr>
            <a:xfrm>
              <a:off x="2692400" y="584200"/>
              <a:ext cx="2997200" cy="369332"/>
            </a:xfrm>
            <a:prstGeom prst="rect">
              <a:avLst/>
            </a:prstGeom>
            <a:noFill/>
          </p:spPr>
          <p:txBody>
            <a:bodyPr vert="horz" rtlCol="0">
              <a:spAutoFit/>
            </a:bodyPr>
            <a:lstStyle/>
            <a:p>
              <a:r>
                <a:rPr lang="en-US" smtClean="0">
                  <a:solidFill>
                    <a:srgbClr val="FFFFFF"/>
                  </a:solidFill>
                  <a:latin typeface="Tahoma - 24"/>
                </a:rPr>
                <a:t>The Market Basket</a:t>
              </a:r>
              <a:endParaRPr lang="en-US">
                <a:solidFill>
                  <a:srgbClr val="FFFFFF"/>
                </a:solidFill>
                <a:latin typeface="Tahoma - 24"/>
              </a:endParaRPr>
            </a:p>
          </p:txBody>
        </p:sp>
      </p:grpSp>
      <p:pic>
        <p:nvPicPr>
          <p:cNvPr id="5" name="Picture 4" descr="inflation.jpg"/>
          <p:cNvPicPr>
            <a:picLocks/>
          </p:cNvPicPr>
          <p:nvPr/>
        </p:nvPicPr>
        <p:blipFill>
          <a:blip r:embed="rId3" cstate="print"/>
          <a:stretch>
            <a:fillRect/>
          </a:stretch>
        </p:blipFill>
        <p:spPr>
          <a:xfrm>
            <a:off x="6578600" y="2273300"/>
            <a:ext cx="2857500" cy="3886199"/>
          </a:xfrm>
          <a:prstGeom prst="rect">
            <a:avLst/>
          </a:prstGeom>
          <a:solidFill>
            <a:scrgbClr r="0" g="0" b="0">
              <a:alpha val="0"/>
            </a:scrgbClr>
          </a:solidFill>
        </p:spPr>
      </p:pic>
      <p:sp>
        <p:nvSpPr>
          <p:cNvPr id="6" name="TextBox 5"/>
          <p:cNvSpPr txBox="1"/>
          <p:nvPr/>
        </p:nvSpPr>
        <p:spPr>
          <a:xfrm>
            <a:off x="546100" y="2298700"/>
            <a:ext cx="6019800" cy="2308324"/>
          </a:xfrm>
          <a:prstGeom prst="rect">
            <a:avLst/>
          </a:prstGeom>
          <a:noFill/>
        </p:spPr>
        <p:txBody>
          <a:bodyPr vert="horz" rtlCol="0">
            <a:spAutoFit/>
          </a:bodyPr>
          <a:lstStyle/>
          <a:p>
            <a:endParaRPr lang="en-US" dirty="0" smtClean="0"/>
          </a:p>
          <a:p>
            <a:endParaRPr lang="en-US" dirty="0" smtClean="0"/>
          </a:p>
          <a:p>
            <a:pPr algn="ctr"/>
            <a:r>
              <a:rPr lang="en-US" sz="5400" b="1" dirty="0" smtClean="0">
                <a:latin typeface="Arial" pitchFamily="34" charset="0"/>
                <a:cs typeface="Arial" pitchFamily="34" charset="0"/>
              </a:rPr>
              <a:t>Wh</a:t>
            </a:r>
            <a:r>
              <a:rPr lang="en-US" sz="5400" b="1" dirty="0" smtClean="0">
                <a:solidFill>
                  <a:srgbClr val="000000"/>
                </a:solidFill>
                <a:latin typeface="Arial - 72"/>
              </a:rPr>
              <a:t>at's Up with Prices?</a:t>
            </a:r>
            <a:endParaRPr lang="en-US" sz="5400" b="1" dirty="0">
              <a:solidFill>
                <a:srgbClr val="000000"/>
              </a:solidFill>
              <a:latin typeface="Arial - 7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science_magnifier.png"/>
          <p:cNvPicPr>
            <a:picLocks/>
          </p:cNvPicPr>
          <p:nvPr/>
        </p:nvPicPr>
        <p:blipFill>
          <a:blip r:embed="rId2" cstate="print"/>
          <a:stretch>
            <a:fillRect/>
          </a:stretch>
        </p:blipFill>
        <p:spPr>
          <a:xfrm>
            <a:off x="584200" y="2730500"/>
            <a:ext cx="3177667" cy="3345688"/>
          </a:xfrm>
          <a:prstGeom prst="rect">
            <a:avLst/>
          </a:prstGeom>
          <a:solidFill>
            <a:scrgbClr r="0" g="0" b="0">
              <a:alpha val="0"/>
            </a:scrgbClr>
          </a:solidFill>
        </p:spPr>
      </p:pic>
      <p:sp>
        <p:nvSpPr>
          <p:cNvPr id="3" name="TextBox 2"/>
          <p:cNvSpPr txBox="1"/>
          <p:nvPr/>
        </p:nvSpPr>
        <p:spPr>
          <a:xfrm>
            <a:off x="889000" y="431827"/>
            <a:ext cx="8534400" cy="1661993"/>
          </a:xfrm>
          <a:prstGeom prst="rect">
            <a:avLst/>
          </a:prstGeom>
          <a:noFill/>
        </p:spPr>
        <p:txBody>
          <a:bodyPr vert="horz" wrap="square" rtlCol="0">
            <a:spAutoFit/>
          </a:bodyPr>
          <a:lstStyle/>
          <a:p>
            <a:endParaRPr lang="en-US" dirty="0" smtClean="0"/>
          </a:p>
          <a:p>
            <a:r>
              <a:rPr lang="en-US" sz="2800" dirty="0" smtClean="0">
                <a:latin typeface="+mj-lt"/>
                <a:cs typeface="Arial" pitchFamily="34" charset="0"/>
              </a:rPr>
              <a:t>T</a:t>
            </a:r>
            <a:r>
              <a:rPr lang="en-US" sz="2800" dirty="0" smtClean="0">
                <a:solidFill>
                  <a:srgbClr val="000000"/>
                </a:solidFill>
                <a:latin typeface="+mj-lt"/>
              </a:rPr>
              <a:t>he </a:t>
            </a:r>
            <a:r>
              <a:rPr lang="en-US" sz="2800" dirty="0" smtClean="0">
                <a:latin typeface="+mj-lt"/>
              </a:rPr>
              <a:t>CPI inflation rate </a:t>
            </a:r>
            <a:r>
              <a:rPr lang="en-US" sz="2800" dirty="0" smtClean="0">
                <a:solidFill>
                  <a:srgbClr val="000000"/>
                </a:solidFill>
                <a:latin typeface="+mj-lt"/>
              </a:rPr>
              <a:t>can be determined comparing the percentage increase in the price level of goods and services from one time period to another.  </a:t>
            </a:r>
            <a:endParaRPr lang="en-US" sz="2800" dirty="0">
              <a:solidFill>
                <a:srgbClr val="000000"/>
              </a:solidFill>
              <a:latin typeface="+mj-lt"/>
            </a:endParaRPr>
          </a:p>
        </p:txBody>
      </p:sp>
      <p:sp>
        <p:nvSpPr>
          <p:cNvPr id="4" name="TextBox 3"/>
          <p:cNvSpPr txBox="1"/>
          <p:nvPr/>
        </p:nvSpPr>
        <p:spPr>
          <a:xfrm>
            <a:off x="90352" y="3203015"/>
            <a:ext cx="3225800" cy="1200329"/>
          </a:xfrm>
          <a:prstGeom prst="rect">
            <a:avLst/>
          </a:prstGeom>
          <a:noFill/>
        </p:spPr>
        <p:txBody>
          <a:bodyPr vert="horz" rtlCol="0">
            <a:spAutoFit/>
          </a:bodyPr>
          <a:lstStyle/>
          <a:p>
            <a:pPr algn="ctr"/>
            <a:r>
              <a:rPr lang="en-US" sz="3600" b="1" i="1" dirty="0" smtClean="0">
                <a:solidFill>
                  <a:srgbClr val="FF0000"/>
                </a:solidFill>
                <a:latin typeface="Times New Roman - 48"/>
              </a:rPr>
              <a:t>Inflation</a:t>
            </a:r>
          </a:p>
          <a:p>
            <a:pPr algn="ctr"/>
            <a:r>
              <a:rPr lang="en-US" sz="3600" b="1" i="1" dirty="0" smtClean="0">
                <a:solidFill>
                  <a:srgbClr val="FF0000"/>
                </a:solidFill>
                <a:latin typeface="Times New Roman - 48"/>
              </a:rPr>
              <a:t> rate</a:t>
            </a:r>
            <a:endParaRPr lang="en-US" sz="3600" b="1" i="1" dirty="0">
              <a:solidFill>
                <a:srgbClr val="FF0000"/>
              </a:solidFill>
              <a:latin typeface="Times New Roman - 48"/>
            </a:endParaRPr>
          </a:p>
        </p:txBody>
      </p:sp>
      <p:sp>
        <p:nvSpPr>
          <p:cNvPr id="5" name="TextBox 4"/>
          <p:cNvSpPr txBox="1"/>
          <p:nvPr/>
        </p:nvSpPr>
        <p:spPr>
          <a:xfrm>
            <a:off x="2489200" y="2501900"/>
            <a:ext cx="6400800" cy="1754326"/>
          </a:xfrm>
          <a:prstGeom prst="rect">
            <a:avLst/>
          </a:prstGeom>
          <a:noFill/>
        </p:spPr>
        <p:txBody>
          <a:bodyPr vert="horz" wrap="square" rtlCol="0">
            <a:spAutoFit/>
          </a:bodyPr>
          <a:lstStyle/>
          <a:p>
            <a:r>
              <a:rPr lang="en-US" sz="2700" b="1" dirty="0" smtClean="0">
                <a:solidFill>
                  <a:srgbClr val="000000"/>
                </a:solidFill>
                <a:latin typeface="Arial - 36"/>
              </a:rPr>
              <a:t>Annual CPI Inflation Rate Formula:</a:t>
            </a:r>
          </a:p>
          <a:p>
            <a:endParaRPr lang="en-US" sz="2700" b="1" dirty="0" smtClean="0">
              <a:solidFill>
                <a:srgbClr val="000000"/>
              </a:solidFill>
              <a:latin typeface="Arial - 36"/>
            </a:endParaRPr>
          </a:p>
          <a:p>
            <a:r>
              <a:rPr lang="en-US" sz="2700" b="1" dirty="0" smtClean="0">
                <a:solidFill>
                  <a:srgbClr val="000000"/>
                </a:solidFill>
                <a:latin typeface="Arial - 36"/>
              </a:rPr>
              <a:t>	</a:t>
            </a:r>
            <a:r>
              <a:rPr lang="en-US" sz="2700" b="1" u="sng" dirty="0" smtClean="0">
                <a:solidFill>
                  <a:srgbClr val="000000"/>
                </a:solidFill>
                <a:latin typeface="Arial - 36"/>
              </a:rPr>
              <a:t>CPI later year ─ CPI earlier year</a:t>
            </a:r>
            <a:r>
              <a:rPr lang="en-US" sz="2700" b="1" dirty="0" smtClean="0">
                <a:solidFill>
                  <a:srgbClr val="000000"/>
                </a:solidFill>
                <a:latin typeface="Arial - 36"/>
              </a:rPr>
              <a:t>              		CPI earlier year </a:t>
            </a:r>
            <a:endParaRPr lang="en-US" sz="2700" b="1" dirty="0">
              <a:solidFill>
                <a:srgbClr val="000000"/>
              </a:solidFill>
              <a:latin typeface="Arial - 36"/>
            </a:endParaRPr>
          </a:p>
        </p:txBody>
      </p:sp>
      <p:sp>
        <p:nvSpPr>
          <p:cNvPr id="7" name="TextBox 6"/>
          <p:cNvSpPr txBox="1"/>
          <p:nvPr/>
        </p:nvSpPr>
        <p:spPr>
          <a:xfrm>
            <a:off x="2019305" y="177810"/>
            <a:ext cx="2565400" cy="276999"/>
          </a:xfrm>
          <a:prstGeom prst="rect">
            <a:avLst/>
          </a:prstGeom>
          <a:noFill/>
        </p:spPr>
        <p:txBody>
          <a:bodyPr vert="horz" rtlCol="0">
            <a:spAutoFit/>
          </a:bodyPr>
          <a:lstStyle/>
          <a:p>
            <a:r>
              <a:rPr lang="en-US" sz="1200" b="1" dirty="0" smtClean="0">
                <a:solidFill>
                  <a:srgbClr val="FFFFFF"/>
                </a:solidFill>
                <a:latin typeface="Arial - 16"/>
              </a:rPr>
              <a:t>THE ARKET BASKET</a:t>
            </a:r>
            <a:endParaRPr lang="en-US" sz="1200" b="1" dirty="0">
              <a:solidFill>
                <a:srgbClr val="FFFFFF"/>
              </a:solidFill>
              <a:latin typeface="Arial - 16"/>
            </a:endParaRPr>
          </a:p>
        </p:txBody>
      </p:sp>
      <p:grpSp>
        <p:nvGrpSpPr>
          <p:cNvPr id="9" name="Group 8"/>
          <p:cNvGrpSpPr/>
          <p:nvPr/>
        </p:nvGrpSpPr>
        <p:grpSpPr>
          <a:xfrm>
            <a:off x="518" y="513"/>
            <a:ext cx="10159493" cy="603758"/>
            <a:chOff x="507" y="507"/>
            <a:chExt cx="10264267" cy="603758"/>
          </a:xfrm>
        </p:grpSpPr>
        <p:pic>
          <p:nvPicPr>
            <p:cNvPr id="10" name="Picture 9" descr="2nd_page_header.png"/>
            <p:cNvPicPr>
              <a:picLocks/>
            </p:cNvPicPr>
            <p:nvPr/>
          </p:nvPicPr>
          <p:blipFill>
            <a:blip r:embed="rId3" cstate="print"/>
            <a:stretch>
              <a:fillRect/>
            </a:stretch>
          </p:blipFill>
          <p:spPr>
            <a:xfrm>
              <a:off x="507" y="507"/>
              <a:ext cx="10264267" cy="603758"/>
            </a:xfrm>
            <a:prstGeom prst="rect">
              <a:avLst/>
            </a:prstGeom>
            <a:solidFill>
              <a:scrgbClr r="0" g="0" b="0">
                <a:alpha val="0"/>
              </a:scrgbClr>
            </a:solidFill>
          </p:spPr>
        </p:pic>
        <p:sp>
          <p:nvSpPr>
            <p:cNvPr id="11" name="TextBox 10"/>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sp>
        <p:nvSpPr>
          <p:cNvPr id="6" name="TextBox 5"/>
          <p:cNvSpPr txBox="1"/>
          <p:nvPr/>
        </p:nvSpPr>
        <p:spPr>
          <a:xfrm>
            <a:off x="8813800" y="3541569"/>
            <a:ext cx="1219200" cy="523220"/>
          </a:xfrm>
          <a:prstGeom prst="rect">
            <a:avLst/>
          </a:prstGeom>
          <a:noFill/>
        </p:spPr>
        <p:txBody>
          <a:bodyPr wrap="square" rtlCol="0">
            <a:spAutoFit/>
          </a:bodyPr>
          <a:lstStyle/>
          <a:p>
            <a:r>
              <a:rPr lang="en-US" sz="2800" b="1" dirty="0" smtClean="0">
                <a:latin typeface="Arial - 36"/>
              </a:rPr>
              <a:t>X 100</a:t>
            </a:r>
            <a:endParaRPr lang="en-US" sz="2800" b="1" dirty="0">
              <a:latin typeface="Arial - 36"/>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518" y="513"/>
            <a:ext cx="10159493" cy="603758"/>
            <a:chOff x="507" y="507"/>
            <a:chExt cx="10264267" cy="603758"/>
          </a:xfrm>
        </p:grpSpPr>
        <p:pic>
          <p:nvPicPr>
            <p:cNvPr id="2" name="Picture 1"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3" name="TextBox 2"/>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grpSp>
        <p:nvGrpSpPr>
          <p:cNvPr id="107" name="Group 106"/>
          <p:cNvGrpSpPr/>
          <p:nvPr/>
        </p:nvGrpSpPr>
        <p:grpSpPr>
          <a:xfrm>
            <a:off x="584200" y="688394"/>
            <a:ext cx="8759845" cy="7396310"/>
            <a:chOff x="584170" y="688389"/>
            <a:chExt cx="8759845" cy="7396310"/>
          </a:xfrm>
        </p:grpSpPr>
        <p:sp>
          <p:nvSpPr>
            <p:cNvPr id="5" name="TextBox 4"/>
            <p:cNvSpPr txBox="1"/>
            <p:nvPr/>
          </p:nvSpPr>
          <p:spPr>
            <a:xfrm>
              <a:off x="584170" y="688389"/>
              <a:ext cx="8759845" cy="7109639"/>
            </a:xfrm>
            <a:prstGeom prst="rect">
              <a:avLst/>
            </a:prstGeom>
            <a:noFill/>
          </p:spPr>
          <p:txBody>
            <a:bodyPr vert="horz" wrap="square" rtlCol="0">
              <a:spAutoFit/>
            </a:bodyPr>
            <a:lstStyle/>
            <a:p>
              <a:endParaRPr lang="en-US" dirty="0" smtClean="0"/>
            </a:p>
            <a:p>
              <a:r>
                <a:rPr lang="en-US" sz="2800" b="1" dirty="0" smtClean="0">
                  <a:solidFill>
                    <a:srgbClr val="FF0000"/>
                  </a:solidFill>
                  <a:latin typeface="+mj-lt"/>
                  <a:cs typeface="Arial" pitchFamily="34" charset="0"/>
                </a:rPr>
                <a:t>W</a:t>
              </a:r>
              <a:r>
                <a:rPr lang="en-US" sz="2800" b="1" dirty="0" smtClean="0">
                  <a:solidFill>
                    <a:srgbClr val="FF0000"/>
                  </a:solidFill>
                  <a:latin typeface="+mj-lt"/>
                </a:rPr>
                <a:t>hat’s included in the CPI?  </a:t>
              </a:r>
            </a:p>
            <a:p>
              <a:endParaRPr lang="en-US" dirty="0" smtClean="0">
                <a:solidFill>
                  <a:srgbClr val="FF0000"/>
                </a:solidFill>
                <a:latin typeface="Arial - 24"/>
              </a:endParaRPr>
            </a:p>
            <a:p>
              <a:r>
                <a:rPr lang="en-US" sz="2800" dirty="0" smtClean="0"/>
                <a:t>The CPI is often referred to as the Headline CPI or the  “all items index.” Although it does not include literally all items, it includes a representative selection of consumer goods and services. Items are divided into more than 200 categories, arranged into eight major groups:</a:t>
              </a:r>
            </a:p>
            <a:p>
              <a:endParaRPr lang="en-US" sz="2800" dirty="0" smtClean="0">
                <a:solidFill>
                  <a:srgbClr val="0000FF"/>
                </a:solidFill>
                <a:latin typeface="+mj-lt"/>
              </a:endParaRPr>
            </a:p>
            <a:p>
              <a:pPr>
                <a:buFont typeface="Arial" pitchFamily="34" charset="0"/>
                <a:buChar char="•"/>
              </a:pPr>
              <a:r>
                <a:rPr lang="en-US" sz="2800" b="1" dirty="0" smtClean="0">
                  <a:solidFill>
                    <a:srgbClr val="0070C0"/>
                  </a:solidFill>
                  <a:latin typeface="+mj-lt"/>
                </a:rPr>
                <a:t>Food and beverages </a:t>
              </a:r>
            </a:p>
            <a:p>
              <a:pPr>
                <a:buFont typeface="Arial" pitchFamily="34" charset="0"/>
                <a:buChar char="•"/>
              </a:pPr>
              <a:r>
                <a:rPr lang="en-US" sz="2800" b="1" dirty="0" smtClean="0">
                  <a:solidFill>
                    <a:srgbClr val="0070C0"/>
                  </a:solidFill>
                  <a:latin typeface="+mj-lt"/>
                </a:rPr>
                <a:t>Housing </a:t>
              </a:r>
            </a:p>
            <a:p>
              <a:pPr>
                <a:buFont typeface="Arial" pitchFamily="34" charset="0"/>
                <a:buChar char="•"/>
              </a:pPr>
              <a:r>
                <a:rPr lang="en-US" sz="2800" b="1" dirty="0" smtClean="0">
                  <a:solidFill>
                    <a:srgbClr val="0070C0"/>
                  </a:solidFill>
                  <a:latin typeface="+mj-lt"/>
                </a:rPr>
                <a:t>Apparel </a:t>
              </a:r>
            </a:p>
            <a:p>
              <a:pPr>
                <a:buFont typeface="Arial" pitchFamily="34" charset="0"/>
                <a:buChar char="•"/>
              </a:pPr>
              <a:r>
                <a:rPr lang="en-US" sz="2800" b="1" dirty="0" smtClean="0">
                  <a:solidFill>
                    <a:srgbClr val="0070C0"/>
                  </a:solidFill>
                  <a:latin typeface="+mj-lt"/>
                </a:rPr>
                <a:t>Transportation </a:t>
              </a:r>
            </a:p>
            <a:p>
              <a:pPr>
                <a:buFont typeface="Arial" pitchFamily="34" charset="0"/>
                <a:buChar char="•"/>
              </a:pPr>
              <a:r>
                <a:rPr lang="en-US" sz="2800" b="1" dirty="0" smtClean="0">
                  <a:solidFill>
                    <a:srgbClr val="0070C0"/>
                  </a:solidFill>
                  <a:latin typeface="+mj-lt"/>
                </a:rPr>
                <a:t>Medical care </a:t>
              </a:r>
            </a:p>
            <a:p>
              <a:pPr>
                <a:buFont typeface="Arial" pitchFamily="34" charset="0"/>
                <a:buChar char="•"/>
              </a:pPr>
              <a:r>
                <a:rPr lang="en-US" sz="2800" b="1" dirty="0" smtClean="0">
                  <a:solidFill>
                    <a:srgbClr val="0070C0"/>
                  </a:solidFill>
                  <a:latin typeface="+mj-lt"/>
                </a:rPr>
                <a:t>Recreation </a:t>
              </a:r>
            </a:p>
            <a:p>
              <a:pPr>
                <a:buFont typeface="Arial" pitchFamily="34" charset="0"/>
                <a:buChar char="•"/>
              </a:pPr>
              <a:r>
                <a:rPr lang="en-US" sz="2800" b="1" dirty="0" smtClean="0">
                  <a:solidFill>
                    <a:srgbClr val="0070C0"/>
                  </a:solidFill>
                  <a:latin typeface="+mj-lt"/>
                </a:rPr>
                <a:t>Education and communication</a:t>
              </a:r>
            </a:p>
            <a:p>
              <a:pPr>
                <a:buFont typeface="Arial" pitchFamily="34" charset="0"/>
                <a:buChar char="•"/>
              </a:pPr>
              <a:r>
                <a:rPr lang="en-US" sz="2800" b="1" dirty="0" smtClean="0">
                  <a:solidFill>
                    <a:srgbClr val="0070C0"/>
                  </a:solidFill>
                  <a:latin typeface="+mj-lt"/>
                </a:rPr>
                <a:t>Other goods and services </a:t>
              </a:r>
              <a:endParaRPr lang="en-US" sz="2800" b="1" dirty="0">
                <a:solidFill>
                  <a:srgbClr val="0070C0"/>
                </a:solidFill>
                <a:latin typeface="+mj-lt"/>
              </a:endParaRPr>
            </a:p>
          </p:txBody>
        </p:sp>
        <p:grpSp>
          <p:nvGrpSpPr>
            <p:cNvPr id="105" name="Group 104"/>
            <p:cNvGrpSpPr/>
            <p:nvPr/>
          </p:nvGrpSpPr>
          <p:grpSpPr>
            <a:xfrm>
              <a:off x="5752314" y="4374014"/>
              <a:ext cx="3487657" cy="3710685"/>
              <a:chOff x="5261609" y="3166110"/>
              <a:chExt cx="3789682" cy="3710685"/>
            </a:xfrm>
          </p:grpSpPr>
          <p:sp>
            <p:nvSpPr>
              <p:cNvPr id="6" name="Oval 5"/>
              <p:cNvSpPr/>
              <p:nvPr/>
            </p:nvSpPr>
            <p:spPr>
              <a:xfrm>
                <a:off x="6168897" y="6360921"/>
                <a:ext cx="491745" cy="515874"/>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284464" y="6360921"/>
                <a:ext cx="491743" cy="515874"/>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261609" y="3166110"/>
                <a:ext cx="962662" cy="1581150"/>
              </a:xfrm>
              <a:custGeom>
                <a:avLst/>
                <a:gdLst/>
                <a:ahLst/>
                <a:cxnLst/>
                <a:rect l="0" t="0" r="0" b="0"/>
                <a:pathLst>
                  <a:path w="962662" h="1581150">
                    <a:moveTo>
                      <a:pt x="0" y="0"/>
                    </a:moveTo>
                    <a:lnTo>
                      <a:pt x="535941" y="0"/>
                    </a:lnTo>
                    <a:lnTo>
                      <a:pt x="962661" y="1581149"/>
                    </a:lnTo>
                  </a:path>
                </a:pathLst>
              </a:custGeom>
              <a:ln w="11176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6017259" y="4782820"/>
                <a:ext cx="3034032" cy="1446531"/>
              </a:xfrm>
              <a:custGeom>
                <a:avLst/>
                <a:gdLst/>
                <a:ahLst/>
                <a:cxnLst/>
                <a:rect l="0" t="0" r="0" b="0"/>
                <a:pathLst>
                  <a:path w="3034032" h="1446531">
                    <a:moveTo>
                      <a:pt x="332741" y="0"/>
                    </a:moveTo>
                    <a:lnTo>
                      <a:pt x="6350" y="1236980"/>
                    </a:lnTo>
                    <a:lnTo>
                      <a:pt x="0" y="1262380"/>
                    </a:lnTo>
                    <a:lnTo>
                      <a:pt x="0" y="1309370"/>
                    </a:lnTo>
                    <a:lnTo>
                      <a:pt x="6350" y="1348739"/>
                    </a:lnTo>
                    <a:lnTo>
                      <a:pt x="13970" y="1376680"/>
                    </a:lnTo>
                    <a:lnTo>
                      <a:pt x="34291" y="1398270"/>
                    </a:lnTo>
                    <a:lnTo>
                      <a:pt x="45720" y="1409700"/>
                    </a:lnTo>
                    <a:lnTo>
                      <a:pt x="76200" y="1430020"/>
                    </a:lnTo>
                    <a:lnTo>
                      <a:pt x="118111" y="1440180"/>
                    </a:lnTo>
                    <a:lnTo>
                      <a:pt x="195581" y="1446530"/>
                    </a:lnTo>
                    <a:lnTo>
                      <a:pt x="3034031" y="1446530"/>
                    </a:lnTo>
                  </a:path>
                </a:pathLst>
              </a:custGeom>
              <a:ln w="11176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p:cNvCxnSpPr/>
              <p:nvPr/>
            </p:nvCxnSpPr>
            <p:spPr>
              <a:xfrm>
                <a:off x="8067420" y="4746371"/>
                <a:ext cx="795274" cy="0"/>
              </a:xfrm>
              <a:prstGeom prst="line">
                <a:avLst/>
              </a:prstGeom>
              <a:ln w="508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7476490" y="4782820"/>
                <a:ext cx="820420" cy="1346201"/>
              </a:xfrm>
              <a:custGeom>
                <a:avLst/>
                <a:gdLst/>
                <a:ahLst/>
                <a:cxnLst/>
                <a:rect l="0" t="0" r="0" b="0"/>
                <a:pathLst>
                  <a:path w="820420" h="1346201">
                    <a:moveTo>
                      <a:pt x="335279" y="0"/>
                    </a:moveTo>
                    <a:lnTo>
                      <a:pt x="8890" y="1158239"/>
                    </a:lnTo>
                    <a:lnTo>
                      <a:pt x="0" y="1200150"/>
                    </a:lnTo>
                    <a:lnTo>
                      <a:pt x="0" y="1239520"/>
                    </a:lnTo>
                    <a:lnTo>
                      <a:pt x="3810" y="1256030"/>
                    </a:lnTo>
                    <a:lnTo>
                      <a:pt x="13969" y="1286509"/>
                    </a:lnTo>
                    <a:lnTo>
                      <a:pt x="34290" y="1309370"/>
                    </a:lnTo>
                    <a:lnTo>
                      <a:pt x="45719" y="1318259"/>
                    </a:lnTo>
                    <a:lnTo>
                      <a:pt x="76200" y="1334770"/>
                    </a:lnTo>
                    <a:lnTo>
                      <a:pt x="111760" y="1342389"/>
                    </a:lnTo>
                    <a:lnTo>
                      <a:pt x="156210" y="1346200"/>
                    </a:lnTo>
                    <a:lnTo>
                      <a:pt x="820419" y="1346200"/>
                    </a:lnTo>
                  </a:path>
                </a:pathLst>
              </a:custGeom>
              <a:ln w="11176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6268720" y="4775200"/>
                <a:ext cx="1836421" cy="7621"/>
              </a:xfrm>
              <a:custGeom>
                <a:avLst/>
                <a:gdLst/>
                <a:ahLst/>
                <a:cxnLst/>
                <a:rect l="0" t="0" r="0" b="0"/>
                <a:pathLst>
                  <a:path w="1836421" h="7621">
                    <a:moveTo>
                      <a:pt x="0" y="0"/>
                    </a:moveTo>
                    <a:lnTo>
                      <a:pt x="81280" y="7620"/>
                    </a:lnTo>
                    <a:lnTo>
                      <a:pt x="1836420" y="7620"/>
                    </a:lnTo>
                  </a:path>
                </a:pathLst>
              </a:custGeom>
              <a:ln w="16764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6287261" y="6288785"/>
                <a:ext cx="232920" cy="429388"/>
              </a:xfrm>
              <a:custGeom>
                <a:avLst/>
                <a:gdLst/>
                <a:ahLst/>
                <a:cxnLst/>
                <a:rect l="0" t="0" r="0" b="0"/>
                <a:pathLst>
                  <a:path w="232920" h="429388">
                    <a:moveTo>
                      <a:pt x="232919" y="0"/>
                    </a:moveTo>
                    <a:lnTo>
                      <a:pt x="212091" y="429387"/>
                    </a:lnTo>
                    <a:lnTo>
                      <a:pt x="84583" y="368935"/>
                    </a:lnTo>
                    <a:lnTo>
                      <a:pt x="0" y="0"/>
                    </a:lnTo>
                    <a:close/>
                  </a:path>
                </a:pathLst>
              </a:custGeom>
              <a:solidFill>
                <a:srgbClr val="666666"/>
              </a:solidFill>
              <a:ln w="0" cap="flat" cmpd="sng" algn="ctr">
                <a:solidFill>
                  <a:srgbClr val="6666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8381618" y="6273927"/>
                <a:ext cx="233301" cy="429388"/>
              </a:xfrm>
              <a:custGeom>
                <a:avLst/>
                <a:gdLst/>
                <a:ahLst/>
                <a:cxnLst/>
                <a:rect l="0" t="0" r="0" b="0"/>
                <a:pathLst>
                  <a:path w="233301" h="429388">
                    <a:moveTo>
                      <a:pt x="213107" y="429387"/>
                    </a:moveTo>
                    <a:lnTo>
                      <a:pt x="84583" y="369316"/>
                    </a:lnTo>
                    <a:lnTo>
                      <a:pt x="0" y="0"/>
                    </a:lnTo>
                    <a:lnTo>
                      <a:pt x="233300" y="0"/>
                    </a:lnTo>
                    <a:close/>
                  </a:path>
                </a:pathLst>
              </a:custGeom>
              <a:solidFill>
                <a:srgbClr val="666666"/>
              </a:solidFill>
              <a:ln w="0" cap="flat" cmpd="sng" algn="ctr">
                <a:solidFill>
                  <a:srgbClr val="6666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7840598" y="40495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276081" y="3601465"/>
                <a:ext cx="199517"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475598" y="3363340"/>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37830" y="3363340"/>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7840598" y="3601465"/>
                <a:ext cx="19723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840598" y="3353815"/>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840598" y="4049521"/>
                <a:ext cx="19723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8276081" y="4049521"/>
                <a:ext cx="199517"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037830" y="4049521"/>
                <a:ext cx="23825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8037830" y="3601465"/>
                <a:ext cx="23825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037830" y="36014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840598" y="36014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276081" y="36014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840598" y="3353815"/>
                <a:ext cx="63500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475598" y="36014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591679" y="3363340"/>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353427" y="3363340"/>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7136256" y="3601465"/>
                <a:ext cx="21717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136256" y="3353815"/>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7136256" y="4049521"/>
                <a:ext cx="21717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353427" y="3601465"/>
                <a:ext cx="23825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591679" y="36014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353427" y="36014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36256" y="36014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353427" y="4049521"/>
                <a:ext cx="23825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136256" y="4508627"/>
                <a:ext cx="21717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36256" y="4508627"/>
                <a:ext cx="0" cy="21755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353427" y="4508627"/>
                <a:ext cx="0" cy="22707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353427" y="4508627"/>
                <a:ext cx="23825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591679" y="4508627"/>
                <a:ext cx="0" cy="20802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840598" y="4508627"/>
                <a:ext cx="0" cy="237744"/>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7840598" y="4508627"/>
                <a:ext cx="19723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037830" y="4508627"/>
                <a:ext cx="0" cy="21755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8037830" y="4508627"/>
                <a:ext cx="23825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276081" y="4508627"/>
                <a:ext cx="0" cy="197484"/>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8276081" y="4508627"/>
                <a:ext cx="199517"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475598" y="4508627"/>
                <a:ext cx="0" cy="20802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136256" y="40495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353427" y="40495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591679" y="40495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7591679" y="3601465"/>
                <a:ext cx="248919"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136256" y="3353815"/>
                <a:ext cx="70434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7591679" y="4049521"/>
                <a:ext cx="248919"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7591679" y="4508627"/>
                <a:ext cx="248919"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276081" y="3363340"/>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8037830" y="40495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8276081" y="40495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475598" y="40495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853169" y="3363340"/>
                <a:ext cx="0" cy="1353313"/>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712834" y="3353815"/>
                <a:ext cx="14033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712834" y="3353815"/>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712834" y="3601465"/>
                <a:ext cx="0" cy="907162"/>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712834" y="4508627"/>
                <a:ext cx="0" cy="20802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8475598" y="4508627"/>
                <a:ext cx="23723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8475598" y="4049521"/>
                <a:ext cx="22885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475598" y="3601465"/>
                <a:ext cx="23723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8475598" y="3353815"/>
                <a:ext cx="23723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917817" y="3353815"/>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6681851" y="3601465"/>
                <a:ext cx="23596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680707" y="3383534"/>
                <a:ext cx="1016" cy="21793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451853" y="3363340"/>
                <a:ext cx="1143"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6685915" y="4049521"/>
                <a:ext cx="23190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681851" y="3601465"/>
                <a:ext cx="4064"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6452996" y="3601465"/>
                <a:ext cx="22885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6457188" y="4049521"/>
                <a:ext cx="228727"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452996" y="3601465"/>
                <a:ext cx="4192"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917817" y="36014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226175" y="3601465"/>
                <a:ext cx="7239"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223127" y="3363340"/>
                <a:ext cx="3048"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5945759" y="3601465"/>
                <a:ext cx="28041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6064884" y="4049521"/>
                <a:ext cx="16853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240907" y="4508627"/>
                <a:ext cx="2032" cy="149098"/>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6162802" y="4508627"/>
                <a:ext cx="7810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459092" y="4508627"/>
                <a:ext cx="1143" cy="21755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6459092" y="4508627"/>
                <a:ext cx="228854"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687946" y="4508627"/>
                <a:ext cx="1144" cy="268477"/>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6687946" y="4508627"/>
                <a:ext cx="22987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917817" y="4508627"/>
                <a:ext cx="0" cy="247269"/>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6226175" y="3601465"/>
                <a:ext cx="22682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233414" y="4049521"/>
                <a:ext cx="7493"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6233414" y="4049521"/>
                <a:ext cx="223774"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6240907" y="4508627"/>
                <a:ext cx="21818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457188" y="4049521"/>
                <a:ext cx="1904"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685915" y="4049521"/>
                <a:ext cx="2031"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894959" y="3353815"/>
                <a:ext cx="1022858"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917817" y="40495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6917817" y="4508627"/>
                <a:ext cx="218439"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6917817" y="4049521"/>
                <a:ext cx="218439"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6917817" y="3353815"/>
                <a:ext cx="218439"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6917817" y="3601465"/>
                <a:ext cx="218439"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9304" y="108803"/>
            <a:ext cx="2565400" cy="276999"/>
          </a:xfrm>
          <a:prstGeom prst="rect">
            <a:avLst/>
          </a:prstGeom>
          <a:noFill/>
        </p:spPr>
        <p:txBody>
          <a:bodyPr vert="horz" rtlCol="0">
            <a:spAutoFit/>
          </a:bodyPr>
          <a:lstStyle/>
          <a:p>
            <a:r>
              <a:rPr lang="en-US" sz="1200" b="1" dirty="0" smtClean="0">
                <a:solidFill>
                  <a:srgbClr val="FFFFFF"/>
                </a:solidFill>
                <a:latin typeface="Arial - 16"/>
              </a:rPr>
              <a:t>THE MARKET BASKET</a:t>
            </a:r>
            <a:endParaRPr lang="en-US" sz="1200" b="1" dirty="0">
              <a:solidFill>
                <a:srgbClr val="FFFFFF"/>
              </a:solidFill>
              <a:latin typeface="Arial - 16"/>
            </a:endParaRPr>
          </a:p>
        </p:txBody>
      </p:sp>
      <p:sp>
        <p:nvSpPr>
          <p:cNvPr id="5" name="TextBox 4"/>
          <p:cNvSpPr txBox="1"/>
          <p:nvPr/>
        </p:nvSpPr>
        <p:spPr>
          <a:xfrm>
            <a:off x="584200" y="749300"/>
            <a:ext cx="7289800" cy="4632037"/>
          </a:xfrm>
          <a:prstGeom prst="rect">
            <a:avLst/>
          </a:prstGeom>
          <a:noFill/>
        </p:spPr>
        <p:txBody>
          <a:bodyPr vert="horz" rtlCol="0">
            <a:spAutoFit/>
          </a:bodyPr>
          <a:lstStyle/>
          <a:p>
            <a:r>
              <a:rPr lang="en-US" sz="2800" b="1" dirty="0" smtClean="0">
                <a:solidFill>
                  <a:srgbClr val="24364D"/>
                </a:solidFill>
                <a:latin typeface="+mj-lt"/>
              </a:rPr>
              <a:t>The Eight Major Groups of the CPI </a:t>
            </a:r>
          </a:p>
          <a:p>
            <a:endParaRPr lang="en-US" sz="2300" b="1" dirty="0" smtClean="0">
              <a:solidFill>
                <a:srgbClr val="24364D"/>
              </a:solidFill>
              <a:latin typeface="Arial - 31"/>
            </a:endParaRPr>
          </a:p>
          <a:p>
            <a:r>
              <a:rPr lang="en-US" sz="2800" b="1" dirty="0" smtClean="0">
                <a:solidFill>
                  <a:srgbClr val="FF0000"/>
                </a:solidFill>
              </a:rPr>
              <a:t>Food and beverages</a:t>
            </a:r>
          </a:p>
          <a:p>
            <a:r>
              <a:rPr lang="en-US" sz="2800" dirty="0" smtClean="0">
                <a:solidFill>
                  <a:prstClr val="black"/>
                </a:solidFill>
              </a:rPr>
              <a:t>Housing</a:t>
            </a:r>
          </a:p>
          <a:p>
            <a:r>
              <a:rPr lang="en-US" sz="2800" dirty="0" smtClean="0">
                <a:solidFill>
                  <a:srgbClr val="24364D"/>
                </a:solidFill>
              </a:rPr>
              <a:t>Apparel</a:t>
            </a:r>
          </a:p>
          <a:p>
            <a:r>
              <a:rPr lang="en-US" sz="2800" dirty="0" smtClean="0">
                <a:solidFill>
                  <a:srgbClr val="24364D"/>
                </a:solidFill>
              </a:rPr>
              <a:t>Transportation</a:t>
            </a:r>
          </a:p>
          <a:p>
            <a:r>
              <a:rPr lang="en-US" sz="2800" dirty="0" smtClean="0">
                <a:solidFill>
                  <a:srgbClr val="24364D"/>
                </a:solidFill>
              </a:rPr>
              <a:t>Medical care</a:t>
            </a:r>
          </a:p>
          <a:p>
            <a:r>
              <a:rPr lang="en-US" sz="2800" dirty="0" smtClean="0">
                <a:solidFill>
                  <a:srgbClr val="24364D"/>
                </a:solidFill>
              </a:rPr>
              <a:t>Recreation</a:t>
            </a:r>
          </a:p>
          <a:p>
            <a:r>
              <a:rPr lang="en-US" sz="2800" dirty="0" smtClean="0">
                <a:solidFill>
                  <a:srgbClr val="24364D"/>
                </a:solidFill>
              </a:rPr>
              <a:t>Education and communication </a:t>
            </a:r>
          </a:p>
          <a:p>
            <a:r>
              <a:rPr lang="en-US" sz="2800" dirty="0" smtClean="0">
                <a:solidFill>
                  <a:srgbClr val="24364D"/>
                </a:solidFill>
              </a:rPr>
              <a:t>Other goods and services</a:t>
            </a:r>
          </a:p>
          <a:p>
            <a:r>
              <a:rPr lang="en-US" sz="2000" dirty="0" smtClean="0">
                <a:solidFill>
                  <a:srgbClr val="24364D"/>
                </a:solidFill>
                <a:latin typeface="Arial - 27"/>
              </a:rPr>
              <a:t> </a:t>
            </a:r>
            <a:endParaRPr lang="en-US" sz="2000" dirty="0">
              <a:solidFill>
                <a:srgbClr val="24364D"/>
              </a:solidFill>
              <a:latin typeface="Arial - 27"/>
            </a:endParaRPr>
          </a:p>
        </p:txBody>
      </p:sp>
      <p:sp>
        <p:nvSpPr>
          <p:cNvPr id="6" name="TextBox 5"/>
          <p:cNvSpPr txBox="1"/>
          <p:nvPr/>
        </p:nvSpPr>
        <p:spPr>
          <a:xfrm>
            <a:off x="5461000" y="1660646"/>
            <a:ext cx="3436049" cy="3416320"/>
          </a:xfrm>
          <a:prstGeom prst="rect">
            <a:avLst/>
          </a:prstGeom>
          <a:noFill/>
        </p:spPr>
        <p:txBody>
          <a:bodyPr vert="horz" wrap="square" rtlCol="0">
            <a:spAutoFit/>
          </a:bodyPr>
          <a:lstStyle/>
          <a:p>
            <a:r>
              <a:rPr lang="en-US" sz="2400" b="1" dirty="0" smtClean="0">
                <a:solidFill>
                  <a:srgbClr val="24364D"/>
                </a:solidFill>
              </a:rPr>
              <a:t>Examples</a:t>
            </a:r>
          </a:p>
          <a:p>
            <a:endParaRPr lang="en-US" sz="2400" b="1" dirty="0" smtClean="0">
              <a:solidFill>
                <a:srgbClr val="24364D"/>
              </a:solidFill>
            </a:endParaRPr>
          </a:p>
          <a:p>
            <a:r>
              <a:rPr lang="en-US" sz="2400" dirty="0" smtClean="0">
                <a:solidFill>
                  <a:srgbClr val="24364D"/>
                </a:solidFill>
              </a:rPr>
              <a:t>Breakfast cereal</a:t>
            </a:r>
          </a:p>
          <a:p>
            <a:r>
              <a:rPr lang="en-US" sz="2400" dirty="0" smtClean="0">
                <a:solidFill>
                  <a:srgbClr val="24364D"/>
                </a:solidFill>
              </a:rPr>
              <a:t>Milk</a:t>
            </a:r>
          </a:p>
          <a:p>
            <a:r>
              <a:rPr lang="en-US" sz="2400" dirty="0" smtClean="0">
                <a:solidFill>
                  <a:srgbClr val="24364D"/>
                </a:solidFill>
              </a:rPr>
              <a:t>Coffee</a:t>
            </a:r>
          </a:p>
          <a:p>
            <a:r>
              <a:rPr lang="en-US" sz="2400" dirty="0" smtClean="0">
                <a:solidFill>
                  <a:srgbClr val="24364D"/>
                </a:solidFill>
              </a:rPr>
              <a:t>Chicken</a:t>
            </a:r>
          </a:p>
          <a:p>
            <a:r>
              <a:rPr lang="en-US" sz="2400" dirty="0" smtClean="0">
                <a:solidFill>
                  <a:srgbClr val="24364D"/>
                </a:solidFill>
              </a:rPr>
              <a:t>Wine</a:t>
            </a:r>
          </a:p>
          <a:p>
            <a:r>
              <a:rPr lang="en-US" sz="2400" dirty="0" smtClean="0">
                <a:solidFill>
                  <a:srgbClr val="24364D"/>
                </a:solidFill>
              </a:rPr>
              <a:t>Full-service meals</a:t>
            </a:r>
          </a:p>
          <a:p>
            <a:r>
              <a:rPr lang="en-US" sz="2400" dirty="0" smtClean="0">
                <a:solidFill>
                  <a:srgbClr val="24364D"/>
                </a:solidFill>
              </a:rPr>
              <a:t>Snacks</a:t>
            </a:r>
            <a:endParaRPr lang="en-US" sz="2400" dirty="0">
              <a:solidFill>
                <a:srgbClr val="24364D"/>
              </a:solidFill>
            </a:endParaRPr>
          </a:p>
        </p:txBody>
      </p:sp>
      <p:sp>
        <p:nvSpPr>
          <p:cNvPr id="7" name="Freeform 6"/>
          <p:cNvSpPr/>
          <p:nvPr/>
        </p:nvSpPr>
        <p:spPr>
          <a:xfrm>
            <a:off x="5394766" y="1494394"/>
            <a:ext cx="4181034" cy="3598360"/>
          </a:xfrm>
          <a:custGeom>
            <a:avLst/>
            <a:gdLst/>
            <a:ahLst/>
            <a:cxnLst/>
            <a:rect l="0" t="0" r="0" b="0"/>
            <a:pathLst>
              <a:path w="4379088" h="3556001">
                <a:moveTo>
                  <a:pt x="0" y="0"/>
                </a:moveTo>
                <a:lnTo>
                  <a:pt x="4379087" y="0"/>
                </a:lnTo>
                <a:lnTo>
                  <a:pt x="4379087" y="3556000"/>
                </a:lnTo>
                <a:lnTo>
                  <a:pt x="0" y="3556000"/>
                </a:lnTo>
                <a:close/>
              </a:path>
            </a:pathLst>
          </a:custGeom>
          <a:no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2"/>
          <p:cNvGrpSpPr/>
          <p:nvPr/>
        </p:nvGrpSpPr>
        <p:grpSpPr>
          <a:xfrm>
            <a:off x="518" y="-12695"/>
            <a:ext cx="10159493" cy="603758"/>
            <a:chOff x="507" y="507"/>
            <a:chExt cx="10264267" cy="603758"/>
          </a:xfrm>
        </p:grpSpPr>
        <p:pic>
          <p:nvPicPr>
            <p:cNvPr id="14" name="Picture 13"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15" name="TextBox 14"/>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40371" y="5245100"/>
            <a:ext cx="2679785" cy="3119437"/>
          </a:xfrm>
          <a:prstGeom prst="rect">
            <a:avLst/>
          </a:prstGeom>
          <a:noFill/>
          <a:ln>
            <a:noFill/>
          </a:ln>
          <a:effectLst/>
        </p:spPr>
      </p:pic>
    </p:spTree>
    <p:extLst>
      <p:ext uri="{BB962C8B-B14F-4D97-AF65-F5344CB8AC3E}">
        <p14:creationId xmlns:p14="http://schemas.microsoft.com/office/powerpoint/2010/main" xmlns="" val="2287457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9304" y="108803"/>
            <a:ext cx="2565400" cy="276999"/>
          </a:xfrm>
          <a:prstGeom prst="rect">
            <a:avLst/>
          </a:prstGeom>
          <a:noFill/>
        </p:spPr>
        <p:txBody>
          <a:bodyPr vert="horz" rtlCol="0">
            <a:spAutoFit/>
          </a:bodyPr>
          <a:lstStyle/>
          <a:p>
            <a:r>
              <a:rPr lang="en-US" sz="1200" b="1" dirty="0" smtClean="0">
                <a:solidFill>
                  <a:srgbClr val="FFFFFF"/>
                </a:solidFill>
                <a:latin typeface="Arial - 16"/>
              </a:rPr>
              <a:t>THE MARKET BASKET</a:t>
            </a:r>
            <a:endParaRPr lang="en-US" sz="1200" b="1" dirty="0">
              <a:solidFill>
                <a:srgbClr val="FFFFFF"/>
              </a:solidFill>
              <a:latin typeface="Arial - 16"/>
            </a:endParaRPr>
          </a:p>
        </p:txBody>
      </p:sp>
      <p:sp>
        <p:nvSpPr>
          <p:cNvPr id="5" name="TextBox 4"/>
          <p:cNvSpPr txBox="1"/>
          <p:nvPr/>
        </p:nvSpPr>
        <p:spPr>
          <a:xfrm>
            <a:off x="584200" y="749300"/>
            <a:ext cx="7289800" cy="4632037"/>
          </a:xfrm>
          <a:prstGeom prst="rect">
            <a:avLst/>
          </a:prstGeom>
          <a:noFill/>
        </p:spPr>
        <p:txBody>
          <a:bodyPr vert="horz" rtlCol="0">
            <a:spAutoFit/>
          </a:bodyPr>
          <a:lstStyle/>
          <a:p>
            <a:r>
              <a:rPr lang="en-US" sz="2800" b="1" dirty="0" smtClean="0">
                <a:solidFill>
                  <a:srgbClr val="24364D"/>
                </a:solidFill>
                <a:latin typeface="+mj-lt"/>
              </a:rPr>
              <a:t>The Eight Major Groups of the CPI </a:t>
            </a:r>
          </a:p>
          <a:p>
            <a:endParaRPr lang="en-US" sz="2300" b="1" dirty="0" smtClean="0">
              <a:solidFill>
                <a:srgbClr val="24364D"/>
              </a:solidFill>
              <a:latin typeface="Arial - 31"/>
            </a:endParaRPr>
          </a:p>
          <a:p>
            <a:r>
              <a:rPr lang="en-US" sz="2800" dirty="0" smtClean="0">
                <a:solidFill>
                  <a:prstClr val="black"/>
                </a:solidFill>
              </a:rPr>
              <a:t>Food and beverage</a:t>
            </a:r>
          </a:p>
          <a:p>
            <a:r>
              <a:rPr lang="en-US" sz="2800" b="1" dirty="0" smtClean="0">
                <a:solidFill>
                  <a:srgbClr val="FF0000"/>
                </a:solidFill>
              </a:rPr>
              <a:t>Housing</a:t>
            </a:r>
          </a:p>
          <a:p>
            <a:r>
              <a:rPr lang="en-US" sz="2800" dirty="0" smtClean="0">
                <a:solidFill>
                  <a:srgbClr val="24364D"/>
                </a:solidFill>
              </a:rPr>
              <a:t>Apparel</a:t>
            </a:r>
          </a:p>
          <a:p>
            <a:r>
              <a:rPr lang="en-US" sz="2800" dirty="0" smtClean="0">
                <a:solidFill>
                  <a:srgbClr val="24364D"/>
                </a:solidFill>
              </a:rPr>
              <a:t>Transportation</a:t>
            </a:r>
          </a:p>
          <a:p>
            <a:r>
              <a:rPr lang="en-US" sz="2800" dirty="0" smtClean="0">
                <a:solidFill>
                  <a:srgbClr val="24364D"/>
                </a:solidFill>
              </a:rPr>
              <a:t>Medical care</a:t>
            </a:r>
          </a:p>
          <a:p>
            <a:r>
              <a:rPr lang="en-US" sz="2800" dirty="0" smtClean="0">
                <a:solidFill>
                  <a:srgbClr val="24364D"/>
                </a:solidFill>
              </a:rPr>
              <a:t>Recreation</a:t>
            </a:r>
          </a:p>
          <a:p>
            <a:r>
              <a:rPr lang="en-US" sz="2800" dirty="0" smtClean="0">
                <a:solidFill>
                  <a:srgbClr val="24364D"/>
                </a:solidFill>
              </a:rPr>
              <a:t>Education and communication </a:t>
            </a:r>
          </a:p>
          <a:p>
            <a:r>
              <a:rPr lang="en-US" sz="2800" dirty="0" smtClean="0">
                <a:solidFill>
                  <a:srgbClr val="24364D"/>
                </a:solidFill>
              </a:rPr>
              <a:t>Other goods and services</a:t>
            </a:r>
          </a:p>
          <a:p>
            <a:r>
              <a:rPr lang="en-US" sz="2000" dirty="0" smtClean="0">
                <a:solidFill>
                  <a:srgbClr val="24364D"/>
                </a:solidFill>
                <a:latin typeface="Arial - 27"/>
              </a:rPr>
              <a:t> </a:t>
            </a:r>
            <a:endParaRPr lang="en-US" sz="2000" dirty="0">
              <a:solidFill>
                <a:srgbClr val="24364D"/>
              </a:solidFill>
              <a:latin typeface="Arial - 27"/>
            </a:endParaRPr>
          </a:p>
        </p:txBody>
      </p:sp>
      <p:sp>
        <p:nvSpPr>
          <p:cNvPr id="6" name="TextBox 5"/>
          <p:cNvSpPr txBox="1"/>
          <p:nvPr/>
        </p:nvSpPr>
        <p:spPr>
          <a:xfrm>
            <a:off x="5461000" y="1660646"/>
            <a:ext cx="3436049" cy="2308324"/>
          </a:xfrm>
          <a:prstGeom prst="rect">
            <a:avLst/>
          </a:prstGeom>
          <a:noFill/>
        </p:spPr>
        <p:txBody>
          <a:bodyPr vert="horz" wrap="square" rtlCol="0">
            <a:spAutoFit/>
          </a:bodyPr>
          <a:lstStyle/>
          <a:p>
            <a:r>
              <a:rPr lang="en-US" sz="2400" b="1" dirty="0">
                <a:solidFill>
                  <a:srgbClr val="24364D"/>
                </a:solidFill>
              </a:rPr>
              <a:t>Examples</a:t>
            </a:r>
          </a:p>
          <a:p>
            <a:endParaRPr lang="en-US" sz="2400" dirty="0">
              <a:solidFill>
                <a:srgbClr val="24364D"/>
              </a:solidFill>
            </a:endParaRPr>
          </a:p>
          <a:p>
            <a:r>
              <a:rPr lang="en-US" sz="2400" dirty="0">
                <a:solidFill>
                  <a:srgbClr val="24364D"/>
                </a:solidFill>
              </a:rPr>
              <a:t>Rent of primary residence</a:t>
            </a:r>
          </a:p>
          <a:p>
            <a:r>
              <a:rPr lang="en-US" sz="2400" dirty="0">
                <a:solidFill>
                  <a:srgbClr val="24364D"/>
                </a:solidFill>
              </a:rPr>
              <a:t>Owners' equivalent rent</a:t>
            </a:r>
          </a:p>
          <a:p>
            <a:r>
              <a:rPr lang="en-US" sz="2400" dirty="0">
                <a:solidFill>
                  <a:srgbClr val="24364D"/>
                </a:solidFill>
              </a:rPr>
              <a:t>Fuel oil</a:t>
            </a:r>
          </a:p>
          <a:p>
            <a:r>
              <a:rPr lang="en-US" sz="2400" dirty="0">
                <a:solidFill>
                  <a:srgbClr val="24364D"/>
                </a:solidFill>
              </a:rPr>
              <a:t>Bedroom furniture</a:t>
            </a:r>
          </a:p>
        </p:txBody>
      </p:sp>
      <p:sp>
        <p:nvSpPr>
          <p:cNvPr id="7" name="Freeform 6"/>
          <p:cNvSpPr/>
          <p:nvPr/>
        </p:nvSpPr>
        <p:spPr>
          <a:xfrm>
            <a:off x="5394766" y="1496349"/>
            <a:ext cx="4181034" cy="3598360"/>
          </a:xfrm>
          <a:custGeom>
            <a:avLst/>
            <a:gdLst/>
            <a:ahLst/>
            <a:cxnLst/>
            <a:rect l="0" t="0" r="0" b="0"/>
            <a:pathLst>
              <a:path w="4379088" h="3556001">
                <a:moveTo>
                  <a:pt x="0" y="0"/>
                </a:moveTo>
                <a:lnTo>
                  <a:pt x="4379087" y="0"/>
                </a:lnTo>
                <a:lnTo>
                  <a:pt x="4379087" y="3556000"/>
                </a:lnTo>
                <a:lnTo>
                  <a:pt x="0" y="3556000"/>
                </a:lnTo>
                <a:close/>
              </a:path>
            </a:pathLst>
          </a:custGeom>
          <a:no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2"/>
          <p:cNvGrpSpPr/>
          <p:nvPr/>
        </p:nvGrpSpPr>
        <p:grpSpPr>
          <a:xfrm>
            <a:off x="518" y="-12695"/>
            <a:ext cx="10159493" cy="603758"/>
            <a:chOff x="507" y="507"/>
            <a:chExt cx="10264267" cy="603758"/>
          </a:xfrm>
        </p:grpSpPr>
        <p:pic>
          <p:nvPicPr>
            <p:cNvPr id="14" name="Picture 13"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15" name="TextBox 14"/>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5375" y="5245100"/>
            <a:ext cx="5429250" cy="2828925"/>
          </a:xfrm>
          <a:prstGeom prst="rect">
            <a:avLst/>
          </a:prstGeom>
          <a:noFill/>
          <a:ln>
            <a:noFill/>
          </a:ln>
          <a:effectLst/>
        </p:spPr>
      </p:pic>
    </p:spTree>
    <p:extLst>
      <p:ext uri="{BB962C8B-B14F-4D97-AF65-F5344CB8AC3E}">
        <p14:creationId xmlns:p14="http://schemas.microsoft.com/office/powerpoint/2010/main" xmlns="" val="3960656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9304" y="108803"/>
            <a:ext cx="2565400" cy="276999"/>
          </a:xfrm>
          <a:prstGeom prst="rect">
            <a:avLst/>
          </a:prstGeom>
          <a:noFill/>
        </p:spPr>
        <p:txBody>
          <a:bodyPr vert="horz" rtlCol="0">
            <a:spAutoFit/>
          </a:bodyPr>
          <a:lstStyle/>
          <a:p>
            <a:r>
              <a:rPr lang="en-US" sz="1200" b="1" dirty="0" smtClean="0">
                <a:solidFill>
                  <a:srgbClr val="FFFFFF"/>
                </a:solidFill>
                <a:latin typeface="Arial - 16"/>
              </a:rPr>
              <a:t>THE MARKET BASKET</a:t>
            </a:r>
            <a:endParaRPr lang="en-US" sz="1200" b="1" dirty="0">
              <a:solidFill>
                <a:srgbClr val="FFFFFF"/>
              </a:solidFill>
              <a:latin typeface="Arial - 16"/>
            </a:endParaRPr>
          </a:p>
        </p:txBody>
      </p:sp>
      <p:sp>
        <p:nvSpPr>
          <p:cNvPr id="5" name="TextBox 4"/>
          <p:cNvSpPr txBox="1"/>
          <p:nvPr/>
        </p:nvSpPr>
        <p:spPr>
          <a:xfrm>
            <a:off x="584200" y="749300"/>
            <a:ext cx="7289800" cy="4632037"/>
          </a:xfrm>
          <a:prstGeom prst="rect">
            <a:avLst/>
          </a:prstGeom>
          <a:noFill/>
        </p:spPr>
        <p:txBody>
          <a:bodyPr vert="horz" rtlCol="0">
            <a:spAutoFit/>
          </a:bodyPr>
          <a:lstStyle/>
          <a:p>
            <a:r>
              <a:rPr lang="en-US" sz="2800" b="1" dirty="0" smtClean="0">
                <a:solidFill>
                  <a:srgbClr val="24364D"/>
                </a:solidFill>
                <a:latin typeface="+mj-lt"/>
              </a:rPr>
              <a:t>The Eight Major Groups of the CPI </a:t>
            </a:r>
          </a:p>
          <a:p>
            <a:endParaRPr lang="en-US" sz="2300" b="1" dirty="0" smtClean="0">
              <a:solidFill>
                <a:srgbClr val="24364D"/>
              </a:solidFill>
              <a:latin typeface="Arial - 31"/>
            </a:endParaRPr>
          </a:p>
          <a:p>
            <a:r>
              <a:rPr lang="en-US" sz="2800" dirty="0" smtClean="0">
                <a:solidFill>
                  <a:prstClr val="black"/>
                </a:solidFill>
              </a:rPr>
              <a:t>Food and beverage</a:t>
            </a:r>
          </a:p>
          <a:p>
            <a:r>
              <a:rPr lang="en-US" sz="2800" dirty="0" smtClean="0">
                <a:solidFill>
                  <a:srgbClr val="24364D"/>
                </a:solidFill>
              </a:rPr>
              <a:t>Housing</a:t>
            </a:r>
          </a:p>
          <a:p>
            <a:r>
              <a:rPr lang="en-US" sz="2800" b="1" dirty="0" smtClean="0">
                <a:solidFill>
                  <a:srgbClr val="FF0000"/>
                </a:solidFill>
              </a:rPr>
              <a:t>Apparel</a:t>
            </a:r>
          </a:p>
          <a:p>
            <a:r>
              <a:rPr lang="en-US" sz="2800" dirty="0" smtClean="0">
                <a:solidFill>
                  <a:srgbClr val="24364D"/>
                </a:solidFill>
              </a:rPr>
              <a:t>Transportation</a:t>
            </a:r>
          </a:p>
          <a:p>
            <a:r>
              <a:rPr lang="en-US" sz="2800" dirty="0" smtClean="0">
                <a:solidFill>
                  <a:srgbClr val="24364D"/>
                </a:solidFill>
              </a:rPr>
              <a:t>Medical care</a:t>
            </a:r>
          </a:p>
          <a:p>
            <a:r>
              <a:rPr lang="en-US" sz="2800" dirty="0" smtClean="0">
                <a:solidFill>
                  <a:srgbClr val="24364D"/>
                </a:solidFill>
              </a:rPr>
              <a:t>Recreation</a:t>
            </a:r>
          </a:p>
          <a:p>
            <a:r>
              <a:rPr lang="en-US" sz="2800" dirty="0" smtClean="0">
                <a:solidFill>
                  <a:srgbClr val="24364D"/>
                </a:solidFill>
              </a:rPr>
              <a:t>Education and communication </a:t>
            </a:r>
          </a:p>
          <a:p>
            <a:r>
              <a:rPr lang="en-US" sz="2800" dirty="0" smtClean="0">
                <a:solidFill>
                  <a:srgbClr val="24364D"/>
                </a:solidFill>
              </a:rPr>
              <a:t>Other goods and services</a:t>
            </a:r>
          </a:p>
          <a:p>
            <a:r>
              <a:rPr lang="en-US" sz="2000" dirty="0" smtClean="0">
                <a:solidFill>
                  <a:srgbClr val="24364D"/>
                </a:solidFill>
                <a:latin typeface="Arial - 27"/>
              </a:rPr>
              <a:t> </a:t>
            </a:r>
            <a:endParaRPr lang="en-US" sz="2000" dirty="0">
              <a:solidFill>
                <a:srgbClr val="24364D"/>
              </a:solidFill>
              <a:latin typeface="Arial - 27"/>
            </a:endParaRPr>
          </a:p>
        </p:txBody>
      </p:sp>
      <p:sp>
        <p:nvSpPr>
          <p:cNvPr id="6" name="TextBox 5"/>
          <p:cNvSpPr txBox="1"/>
          <p:nvPr/>
        </p:nvSpPr>
        <p:spPr>
          <a:xfrm>
            <a:off x="5461000" y="1660646"/>
            <a:ext cx="3436049" cy="2308324"/>
          </a:xfrm>
          <a:prstGeom prst="rect">
            <a:avLst/>
          </a:prstGeom>
          <a:noFill/>
        </p:spPr>
        <p:txBody>
          <a:bodyPr vert="horz" wrap="square" rtlCol="0">
            <a:spAutoFit/>
          </a:bodyPr>
          <a:lstStyle/>
          <a:p>
            <a:r>
              <a:rPr lang="en-US" sz="2400" b="1" dirty="0">
                <a:solidFill>
                  <a:srgbClr val="24364D"/>
                </a:solidFill>
              </a:rPr>
              <a:t>Examples</a:t>
            </a:r>
          </a:p>
          <a:p>
            <a:endParaRPr lang="en-US" sz="2400" dirty="0">
              <a:solidFill>
                <a:srgbClr val="24364D"/>
              </a:solidFill>
            </a:endParaRPr>
          </a:p>
          <a:p>
            <a:r>
              <a:rPr lang="en-US" sz="2400" dirty="0" smtClean="0">
                <a:solidFill>
                  <a:srgbClr val="24364D"/>
                </a:solidFill>
              </a:rPr>
              <a:t>Men’s shirts</a:t>
            </a:r>
          </a:p>
          <a:p>
            <a:r>
              <a:rPr lang="en-US" sz="2400" dirty="0" smtClean="0">
                <a:solidFill>
                  <a:srgbClr val="24364D"/>
                </a:solidFill>
              </a:rPr>
              <a:t>Women’s sweaters</a:t>
            </a:r>
          </a:p>
          <a:p>
            <a:r>
              <a:rPr lang="en-US" sz="2400" dirty="0" smtClean="0">
                <a:solidFill>
                  <a:srgbClr val="24364D"/>
                </a:solidFill>
              </a:rPr>
              <a:t>Women’s dresses</a:t>
            </a:r>
          </a:p>
          <a:p>
            <a:r>
              <a:rPr lang="en-US" sz="2400" dirty="0" smtClean="0">
                <a:solidFill>
                  <a:srgbClr val="24364D"/>
                </a:solidFill>
              </a:rPr>
              <a:t>Jewelry</a:t>
            </a:r>
            <a:endParaRPr lang="en-US" sz="2400" dirty="0">
              <a:solidFill>
                <a:srgbClr val="24364D"/>
              </a:solidFill>
            </a:endParaRPr>
          </a:p>
        </p:txBody>
      </p:sp>
      <p:sp>
        <p:nvSpPr>
          <p:cNvPr id="7" name="Freeform 6"/>
          <p:cNvSpPr/>
          <p:nvPr/>
        </p:nvSpPr>
        <p:spPr>
          <a:xfrm>
            <a:off x="5394766" y="1494742"/>
            <a:ext cx="4181034" cy="3598360"/>
          </a:xfrm>
          <a:custGeom>
            <a:avLst/>
            <a:gdLst/>
            <a:ahLst/>
            <a:cxnLst/>
            <a:rect l="0" t="0" r="0" b="0"/>
            <a:pathLst>
              <a:path w="4379088" h="3556001">
                <a:moveTo>
                  <a:pt x="0" y="0"/>
                </a:moveTo>
                <a:lnTo>
                  <a:pt x="4379087" y="0"/>
                </a:lnTo>
                <a:lnTo>
                  <a:pt x="4379087" y="3556000"/>
                </a:lnTo>
                <a:lnTo>
                  <a:pt x="0" y="3556000"/>
                </a:lnTo>
                <a:close/>
              </a:path>
            </a:pathLst>
          </a:custGeom>
          <a:no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2"/>
          <p:cNvGrpSpPr/>
          <p:nvPr/>
        </p:nvGrpSpPr>
        <p:grpSpPr>
          <a:xfrm>
            <a:off x="518" y="-12695"/>
            <a:ext cx="10159493" cy="603758"/>
            <a:chOff x="507" y="507"/>
            <a:chExt cx="10264267" cy="603758"/>
          </a:xfrm>
        </p:grpSpPr>
        <p:pic>
          <p:nvPicPr>
            <p:cNvPr id="14" name="Picture 13"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15" name="TextBox 14"/>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9037" y="5168900"/>
            <a:ext cx="4110037" cy="29598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29323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9304" y="108803"/>
            <a:ext cx="2565400" cy="276999"/>
          </a:xfrm>
          <a:prstGeom prst="rect">
            <a:avLst/>
          </a:prstGeom>
          <a:noFill/>
        </p:spPr>
        <p:txBody>
          <a:bodyPr vert="horz" rtlCol="0">
            <a:spAutoFit/>
          </a:bodyPr>
          <a:lstStyle/>
          <a:p>
            <a:r>
              <a:rPr lang="en-US" sz="1200" b="1" dirty="0" smtClean="0">
                <a:solidFill>
                  <a:srgbClr val="FFFFFF"/>
                </a:solidFill>
                <a:latin typeface="Arial - 16"/>
              </a:rPr>
              <a:t>THE MARKET BASKET</a:t>
            </a:r>
            <a:endParaRPr lang="en-US" sz="1200" b="1" dirty="0">
              <a:solidFill>
                <a:srgbClr val="FFFFFF"/>
              </a:solidFill>
              <a:latin typeface="Arial - 16"/>
            </a:endParaRPr>
          </a:p>
        </p:txBody>
      </p:sp>
      <p:sp>
        <p:nvSpPr>
          <p:cNvPr id="5" name="TextBox 4"/>
          <p:cNvSpPr txBox="1"/>
          <p:nvPr/>
        </p:nvSpPr>
        <p:spPr>
          <a:xfrm>
            <a:off x="584200" y="749300"/>
            <a:ext cx="7289800" cy="4632037"/>
          </a:xfrm>
          <a:prstGeom prst="rect">
            <a:avLst/>
          </a:prstGeom>
          <a:noFill/>
        </p:spPr>
        <p:txBody>
          <a:bodyPr vert="horz" rtlCol="0">
            <a:spAutoFit/>
          </a:bodyPr>
          <a:lstStyle/>
          <a:p>
            <a:r>
              <a:rPr lang="en-US" sz="2800" b="1" dirty="0" smtClean="0">
                <a:solidFill>
                  <a:srgbClr val="24364D"/>
                </a:solidFill>
                <a:latin typeface="+mj-lt"/>
              </a:rPr>
              <a:t>The Eight Major Groups of the CPI </a:t>
            </a:r>
          </a:p>
          <a:p>
            <a:endParaRPr lang="en-US" sz="2300" b="1" dirty="0" smtClean="0">
              <a:solidFill>
                <a:srgbClr val="24364D"/>
              </a:solidFill>
              <a:latin typeface="Arial - 31"/>
            </a:endParaRPr>
          </a:p>
          <a:p>
            <a:r>
              <a:rPr lang="en-US" sz="2800" dirty="0" smtClean="0">
                <a:solidFill>
                  <a:prstClr val="black"/>
                </a:solidFill>
              </a:rPr>
              <a:t>Food and beverage</a:t>
            </a:r>
          </a:p>
          <a:p>
            <a:r>
              <a:rPr lang="en-US" sz="2800" dirty="0" smtClean="0">
                <a:solidFill>
                  <a:srgbClr val="24364D"/>
                </a:solidFill>
              </a:rPr>
              <a:t>Housing</a:t>
            </a:r>
          </a:p>
          <a:p>
            <a:r>
              <a:rPr lang="en-US" sz="2800" dirty="0" smtClean="0">
                <a:solidFill>
                  <a:srgbClr val="24364D"/>
                </a:solidFill>
              </a:rPr>
              <a:t>Apparel</a:t>
            </a:r>
          </a:p>
          <a:p>
            <a:r>
              <a:rPr lang="en-US" sz="2800" b="1" dirty="0" smtClean="0">
                <a:solidFill>
                  <a:srgbClr val="FF0000"/>
                </a:solidFill>
              </a:rPr>
              <a:t>Transportation</a:t>
            </a:r>
          </a:p>
          <a:p>
            <a:r>
              <a:rPr lang="en-US" sz="2800" dirty="0" smtClean="0">
                <a:solidFill>
                  <a:srgbClr val="24364D"/>
                </a:solidFill>
              </a:rPr>
              <a:t>Medical care</a:t>
            </a:r>
          </a:p>
          <a:p>
            <a:r>
              <a:rPr lang="en-US" sz="2800" dirty="0" smtClean="0">
                <a:solidFill>
                  <a:srgbClr val="24364D"/>
                </a:solidFill>
              </a:rPr>
              <a:t>Recreation</a:t>
            </a:r>
          </a:p>
          <a:p>
            <a:r>
              <a:rPr lang="en-US" sz="2800" dirty="0" smtClean="0">
                <a:solidFill>
                  <a:srgbClr val="24364D"/>
                </a:solidFill>
              </a:rPr>
              <a:t>Education and communication </a:t>
            </a:r>
          </a:p>
          <a:p>
            <a:r>
              <a:rPr lang="en-US" sz="2800" dirty="0" smtClean="0">
                <a:solidFill>
                  <a:srgbClr val="24364D"/>
                </a:solidFill>
              </a:rPr>
              <a:t>Other goods and services</a:t>
            </a:r>
          </a:p>
          <a:p>
            <a:r>
              <a:rPr lang="en-US" sz="2000" dirty="0" smtClean="0">
                <a:solidFill>
                  <a:srgbClr val="24364D"/>
                </a:solidFill>
                <a:latin typeface="Arial - 27"/>
              </a:rPr>
              <a:t> </a:t>
            </a:r>
            <a:endParaRPr lang="en-US" sz="2000" dirty="0">
              <a:solidFill>
                <a:srgbClr val="24364D"/>
              </a:solidFill>
              <a:latin typeface="Arial - 27"/>
            </a:endParaRPr>
          </a:p>
        </p:txBody>
      </p:sp>
      <p:sp>
        <p:nvSpPr>
          <p:cNvPr id="6" name="TextBox 5"/>
          <p:cNvSpPr txBox="1"/>
          <p:nvPr/>
        </p:nvSpPr>
        <p:spPr>
          <a:xfrm>
            <a:off x="5461000" y="1660646"/>
            <a:ext cx="3436049" cy="2677656"/>
          </a:xfrm>
          <a:prstGeom prst="rect">
            <a:avLst/>
          </a:prstGeom>
          <a:noFill/>
        </p:spPr>
        <p:txBody>
          <a:bodyPr vert="horz" wrap="square" rtlCol="0">
            <a:spAutoFit/>
          </a:bodyPr>
          <a:lstStyle/>
          <a:p>
            <a:r>
              <a:rPr lang="en-US" sz="2400" b="1" dirty="0">
                <a:solidFill>
                  <a:srgbClr val="24364D"/>
                </a:solidFill>
              </a:rPr>
              <a:t>Examples</a:t>
            </a:r>
          </a:p>
          <a:p>
            <a:endParaRPr lang="en-US" sz="2400" dirty="0">
              <a:solidFill>
                <a:srgbClr val="24364D"/>
              </a:solidFill>
            </a:endParaRPr>
          </a:p>
          <a:p>
            <a:r>
              <a:rPr lang="en-US" sz="2400" dirty="0" smtClean="0">
                <a:solidFill>
                  <a:srgbClr val="24364D"/>
                </a:solidFill>
              </a:rPr>
              <a:t>New vehicles</a:t>
            </a:r>
          </a:p>
          <a:p>
            <a:r>
              <a:rPr lang="en-US" sz="2400" dirty="0" smtClean="0">
                <a:solidFill>
                  <a:srgbClr val="24364D"/>
                </a:solidFill>
              </a:rPr>
              <a:t>Airline fares</a:t>
            </a:r>
          </a:p>
          <a:p>
            <a:r>
              <a:rPr lang="en-US" sz="2400" dirty="0" smtClean="0">
                <a:solidFill>
                  <a:srgbClr val="24364D"/>
                </a:solidFill>
              </a:rPr>
              <a:t>Gasoline</a:t>
            </a:r>
          </a:p>
          <a:p>
            <a:r>
              <a:rPr lang="en-US" sz="2400" dirty="0" smtClean="0">
                <a:solidFill>
                  <a:srgbClr val="24364D"/>
                </a:solidFill>
              </a:rPr>
              <a:t>Motor vehicles</a:t>
            </a:r>
          </a:p>
          <a:p>
            <a:r>
              <a:rPr lang="en-US" sz="2400" dirty="0" smtClean="0">
                <a:solidFill>
                  <a:srgbClr val="24364D"/>
                </a:solidFill>
              </a:rPr>
              <a:t>Insurance</a:t>
            </a:r>
            <a:endParaRPr lang="en-US" sz="2400" dirty="0">
              <a:solidFill>
                <a:srgbClr val="24364D"/>
              </a:solidFill>
            </a:endParaRPr>
          </a:p>
        </p:txBody>
      </p:sp>
      <p:sp>
        <p:nvSpPr>
          <p:cNvPr id="7" name="Freeform 6"/>
          <p:cNvSpPr/>
          <p:nvPr/>
        </p:nvSpPr>
        <p:spPr>
          <a:xfrm>
            <a:off x="5395828" y="1496348"/>
            <a:ext cx="4181034" cy="3598360"/>
          </a:xfrm>
          <a:custGeom>
            <a:avLst/>
            <a:gdLst/>
            <a:ahLst/>
            <a:cxnLst/>
            <a:rect l="0" t="0" r="0" b="0"/>
            <a:pathLst>
              <a:path w="4379088" h="3556001">
                <a:moveTo>
                  <a:pt x="0" y="0"/>
                </a:moveTo>
                <a:lnTo>
                  <a:pt x="4379087" y="0"/>
                </a:lnTo>
                <a:lnTo>
                  <a:pt x="4379087" y="3556000"/>
                </a:lnTo>
                <a:lnTo>
                  <a:pt x="0" y="3556000"/>
                </a:lnTo>
                <a:close/>
              </a:path>
            </a:pathLst>
          </a:custGeom>
          <a:no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2"/>
          <p:cNvGrpSpPr/>
          <p:nvPr/>
        </p:nvGrpSpPr>
        <p:grpSpPr>
          <a:xfrm>
            <a:off x="518" y="-12695"/>
            <a:ext cx="10159493" cy="603758"/>
            <a:chOff x="507" y="507"/>
            <a:chExt cx="10264267" cy="603758"/>
          </a:xfrm>
        </p:grpSpPr>
        <p:pic>
          <p:nvPicPr>
            <p:cNvPr id="14" name="Picture 13"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15" name="TextBox 14"/>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08239" y="5245100"/>
            <a:ext cx="5186362" cy="33743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83826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9304" y="108803"/>
            <a:ext cx="2565400" cy="276999"/>
          </a:xfrm>
          <a:prstGeom prst="rect">
            <a:avLst/>
          </a:prstGeom>
          <a:noFill/>
        </p:spPr>
        <p:txBody>
          <a:bodyPr vert="horz" rtlCol="0">
            <a:spAutoFit/>
          </a:bodyPr>
          <a:lstStyle/>
          <a:p>
            <a:r>
              <a:rPr lang="en-US" sz="1200" b="1" dirty="0" smtClean="0">
                <a:solidFill>
                  <a:srgbClr val="FFFFFF"/>
                </a:solidFill>
                <a:latin typeface="Arial - 16"/>
              </a:rPr>
              <a:t>THE MARKET BASKET</a:t>
            </a:r>
            <a:endParaRPr lang="en-US" sz="1200" b="1" dirty="0">
              <a:solidFill>
                <a:srgbClr val="FFFFFF"/>
              </a:solidFill>
              <a:latin typeface="Arial - 16"/>
            </a:endParaRPr>
          </a:p>
        </p:txBody>
      </p:sp>
      <p:sp>
        <p:nvSpPr>
          <p:cNvPr id="5" name="TextBox 4"/>
          <p:cNvSpPr txBox="1"/>
          <p:nvPr/>
        </p:nvSpPr>
        <p:spPr>
          <a:xfrm>
            <a:off x="584200" y="749300"/>
            <a:ext cx="7289800" cy="4632037"/>
          </a:xfrm>
          <a:prstGeom prst="rect">
            <a:avLst/>
          </a:prstGeom>
          <a:noFill/>
        </p:spPr>
        <p:txBody>
          <a:bodyPr vert="horz" rtlCol="0">
            <a:spAutoFit/>
          </a:bodyPr>
          <a:lstStyle/>
          <a:p>
            <a:r>
              <a:rPr lang="en-US" sz="2800" b="1" dirty="0" smtClean="0">
                <a:solidFill>
                  <a:srgbClr val="24364D"/>
                </a:solidFill>
                <a:latin typeface="+mj-lt"/>
              </a:rPr>
              <a:t>The Eight Major Groups of the CPI </a:t>
            </a:r>
          </a:p>
          <a:p>
            <a:endParaRPr lang="en-US" sz="2300" b="1" dirty="0" smtClean="0">
              <a:solidFill>
                <a:srgbClr val="24364D"/>
              </a:solidFill>
              <a:latin typeface="Arial - 31"/>
            </a:endParaRPr>
          </a:p>
          <a:p>
            <a:r>
              <a:rPr lang="en-US" sz="2800" dirty="0" smtClean="0">
                <a:solidFill>
                  <a:prstClr val="black"/>
                </a:solidFill>
              </a:rPr>
              <a:t>Food and beverage</a:t>
            </a:r>
          </a:p>
          <a:p>
            <a:r>
              <a:rPr lang="en-US" sz="2800" dirty="0" smtClean="0">
                <a:solidFill>
                  <a:srgbClr val="24364D"/>
                </a:solidFill>
              </a:rPr>
              <a:t>Housing</a:t>
            </a:r>
          </a:p>
          <a:p>
            <a:r>
              <a:rPr lang="en-US" sz="2800" dirty="0" smtClean="0">
                <a:solidFill>
                  <a:srgbClr val="24364D"/>
                </a:solidFill>
              </a:rPr>
              <a:t>Apparel</a:t>
            </a:r>
          </a:p>
          <a:p>
            <a:r>
              <a:rPr lang="en-US" sz="2800" dirty="0" smtClean="0">
                <a:solidFill>
                  <a:srgbClr val="24364D"/>
                </a:solidFill>
              </a:rPr>
              <a:t>Transportation</a:t>
            </a:r>
          </a:p>
          <a:p>
            <a:r>
              <a:rPr lang="en-US" sz="2800" b="1" dirty="0" smtClean="0">
                <a:solidFill>
                  <a:srgbClr val="FF0000"/>
                </a:solidFill>
              </a:rPr>
              <a:t>Medical care</a:t>
            </a:r>
          </a:p>
          <a:p>
            <a:r>
              <a:rPr lang="en-US" sz="2800" dirty="0" smtClean="0">
                <a:solidFill>
                  <a:srgbClr val="24364D"/>
                </a:solidFill>
              </a:rPr>
              <a:t>Recreation</a:t>
            </a:r>
          </a:p>
          <a:p>
            <a:r>
              <a:rPr lang="en-US" sz="2800" dirty="0" smtClean="0">
                <a:solidFill>
                  <a:srgbClr val="24364D"/>
                </a:solidFill>
              </a:rPr>
              <a:t>Education and communication </a:t>
            </a:r>
          </a:p>
          <a:p>
            <a:r>
              <a:rPr lang="en-US" sz="2800" dirty="0" smtClean="0">
                <a:solidFill>
                  <a:srgbClr val="24364D"/>
                </a:solidFill>
              </a:rPr>
              <a:t>Other goods and services</a:t>
            </a:r>
          </a:p>
          <a:p>
            <a:r>
              <a:rPr lang="en-US" sz="2000" dirty="0" smtClean="0">
                <a:solidFill>
                  <a:srgbClr val="24364D"/>
                </a:solidFill>
                <a:latin typeface="Arial - 27"/>
              </a:rPr>
              <a:t> </a:t>
            </a:r>
            <a:endParaRPr lang="en-US" sz="2000" dirty="0">
              <a:solidFill>
                <a:srgbClr val="24364D"/>
              </a:solidFill>
              <a:latin typeface="Arial - 27"/>
            </a:endParaRPr>
          </a:p>
        </p:txBody>
      </p:sp>
      <p:sp>
        <p:nvSpPr>
          <p:cNvPr id="6" name="TextBox 5"/>
          <p:cNvSpPr txBox="1"/>
          <p:nvPr/>
        </p:nvSpPr>
        <p:spPr>
          <a:xfrm>
            <a:off x="5461000" y="1660646"/>
            <a:ext cx="3436049" cy="2677656"/>
          </a:xfrm>
          <a:prstGeom prst="rect">
            <a:avLst/>
          </a:prstGeom>
          <a:noFill/>
        </p:spPr>
        <p:txBody>
          <a:bodyPr vert="horz" wrap="square" rtlCol="0">
            <a:spAutoFit/>
          </a:bodyPr>
          <a:lstStyle/>
          <a:p>
            <a:r>
              <a:rPr lang="en-US" sz="2400" b="1" dirty="0">
                <a:solidFill>
                  <a:srgbClr val="24364D"/>
                </a:solidFill>
              </a:rPr>
              <a:t>Examples                            </a:t>
            </a:r>
          </a:p>
          <a:p>
            <a:endParaRPr lang="en-US" sz="2400" b="1" dirty="0">
              <a:solidFill>
                <a:srgbClr val="24364D"/>
              </a:solidFill>
            </a:endParaRPr>
          </a:p>
          <a:p>
            <a:r>
              <a:rPr lang="en-US" sz="2400" dirty="0">
                <a:solidFill>
                  <a:srgbClr val="24364D"/>
                </a:solidFill>
              </a:rPr>
              <a:t>Prescription drugs</a:t>
            </a:r>
          </a:p>
          <a:p>
            <a:r>
              <a:rPr lang="en-US" sz="2400" dirty="0">
                <a:solidFill>
                  <a:srgbClr val="24364D"/>
                </a:solidFill>
              </a:rPr>
              <a:t>Medical supplies</a:t>
            </a:r>
          </a:p>
          <a:p>
            <a:r>
              <a:rPr lang="en-US" sz="2400" dirty="0">
                <a:solidFill>
                  <a:srgbClr val="24364D"/>
                </a:solidFill>
              </a:rPr>
              <a:t>Eyeglasses</a:t>
            </a:r>
          </a:p>
          <a:p>
            <a:r>
              <a:rPr lang="en-US" sz="2400" dirty="0">
                <a:solidFill>
                  <a:srgbClr val="24364D"/>
                </a:solidFill>
              </a:rPr>
              <a:t>Eye care</a:t>
            </a:r>
          </a:p>
          <a:p>
            <a:r>
              <a:rPr lang="en-US" sz="2400" dirty="0">
                <a:solidFill>
                  <a:srgbClr val="24364D"/>
                </a:solidFill>
              </a:rPr>
              <a:t>Hospital services</a:t>
            </a:r>
          </a:p>
        </p:txBody>
      </p:sp>
      <p:sp>
        <p:nvSpPr>
          <p:cNvPr id="7" name="Freeform 6"/>
          <p:cNvSpPr/>
          <p:nvPr/>
        </p:nvSpPr>
        <p:spPr>
          <a:xfrm>
            <a:off x="5389495" y="1495700"/>
            <a:ext cx="4181034" cy="3598360"/>
          </a:xfrm>
          <a:custGeom>
            <a:avLst/>
            <a:gdLst/>
            <a:ahLst/>
            <a:cxnLst/>
            <a:rect l="0" t="0" r="0" b="0"/>
            <a:pathLst>
              <a:path w="4379088" h="3556001">
                <a:moveTo>
                  <a:pt x="0" y="0"/>
                </a:moveTo>
                <a:lnTo>
                  <a:pt x="4379087" y="0"/>
                </a:lnTo>
                <a:lnTo>
                  <a:pt x="4379087" y="3556000"/>
                </a:lnTo>
                <a:lnTo>
                  <a:pt x="0" y="3556000"/>
                </a:lnTo>
                <a:close/>
              </a:path>
            </a:pathLst>
          </a:custGeom>
          <a:no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2"/>
          <p:cNvGrpSpPr/>
          <p:nvPr/>
        </p:nvGrpSpPr>
        <p:grpSpPr>
          <a:xfrm>
            <a:off x="518" y="-12695"/>
            <a:ext cx="10159493" cy="603758"/>
            <a:chOff x="507" y="507"/>
            <a:chExt cx="10264267" cy="603758"/>
          </a:xfrm>
        </p:grpSpPr>
        <p:pic>
          <p:nvPicPr>
            <p:cNvPr id="14" name="Picture 13"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15" name="TextBox 14"/>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48256" y="5245100"/>
            <a:ext cx="1915871" cy="34660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60466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9304" y="108803"/>
            <a:ext cx="2565400" cy="276999"/>
          </a:xfrm>
          <a:prstGeom prst="rect">
            <a:avLst/>
          </a:prstGeom>
          <a:noFill/>
        </p:spPr>
        <p:txBody>
          <a:bodyPr vert="horz" rtlCol="0">
            <a:spAutoFit/>
          </a:bodyPr>
          <a:lstStyle/>
          <a:p>
            <a:r>
              <a:rPr lang="en-US" sz="1200" b="1" dirty="0" smtClean="0">
                <a:solidFill>
                  <a:srgbClr val="FFFFFF"/>
                </a:solidFill>
                <a:latin typeface="Arial - 16"/>
              </a:rPr>
              <a:t>THE MARKET BASKET</a:t>
            </a:r>
            <a:endParaRPr lang="en-US" sz="1200" b="1" dirty="0">
              <a:solidFill>
                <a:srgbClr val="FFFFFF"/>
              </a:solidFill>
              <a:latin typeface="Arial - 16"/>
            </a:endParaRPr>
          </a:p>
        </p:txBody>
      </p:sp>
      <p:sp>
        <p:nvSpPr>
          <p:cNvPr id="5" name="TextBox 4"/>
          <p:cNvSpPr txBox="1"/>
          <p:nvPr/>
        </p:nvSpPr>
        <p:spPr>
          <a:xfrm>
            <a:off x="584200" y="749300"/>
            <a:ext cx="7289800" cy="4632037"/>
          </a:xfrm>
          <a:prstGeom prst="rect">
            <a:avLst/>
          </a:prstGeom>
          <a:noFill/>
        </p:spPr>
        <p:txBody>
          <a:bodyPr vert="horz" rtlCol="0">
            <a:spAutoFit/>
          </a:bodyPr>
          <a:lstStyle/>
          <a:p>
            <a:r>
              <a:rPr lang="en-US" sz="2800" b="1" dirty="0" smtClean="0">
                <a:solidFill>
                  <a:srgbClr val="24364D"/>
                </a:solidFill>
                <a:latin typeface="+mj-lt"/>
              </a:rPr>
              <a:t>The Eight Major Groups of the CPI </a:t>
            </a:r>
          </a:p>
          <a:p>
            <a:endParaRPr lang="en-US" sz="2300" b="1" dirty="0" smtClean="0">
              <a:solidFill>
                <a:srgbClr val="24364D"/>
              </a:solidFill>
              <a:latin typeface="Arial - 31"/>
            </a:endParaRPr>
          </a:p>
          <a:p>
            <a:r>
              <a:rPr lang="en-US" sz="2800" dirty="0" smtClean="0">
                <a:solidFill>
                  <a:prstClr val="black"/>
                </a:solidFill>
              </a:rPr>
              <a:t>Food and beverage</a:t>
            </a:r>
          </a:p>
          <a:p>
            <a:r>
              <a:rPr lang="en-US" sz="2800" dirty="0" smtClean="0">
                <a:solidFill>
                  <a:srgbClr val="24364D"/>
                </a:solidFill>
              </a:rPr>
              <a:t>Housing</a:t>
            </a:r>
          </a:p>
          <a:p>
            <a:r>
              <a:rPr lang="en-US" sz="2800" dirty="0" smtClean="0">
                <a:solidFill>
                  <a:srgbClr val="24364D"/>
                </a:solidFill>
              </a:rPr>
              <a:t>Apparel</a:t>
            </a:r>
          </a:p>
          <a:p>
            <a:r>
              <a:rPr lang="en-US" sz="2800" dirty="0" smtClean="0">
                <a:solidFill>
                  <a:srgbClr val="24364D"/>
                </a:solidFill>
              </a:rPr>
              <a:t>Transportation</a:t>
            </a:r>
          </a:p>
          <a:p>
            <a:r>
              <a:rPr lang="en-US" sz="2800" dirty="0" smtClean="0">
                <a:solidFill>
                  <a:srgbClr val="24364D"/>
                </a:solidFill>
              </a:rPr>
              <a:t>Medical care</a:t>
            </a:r>
          </a:p>
          <a:p>
            <a:r>
              <a:rPr lang="en-US" sz="2800" b="1" dirty="0" smtClean="0">
                <a:solidFill>
                  <a:srgbClr val="FF0000"/>
                </a:solidFill>
              </a:rPr>
              <a:t>Recreation</a:t>
            </a:r>
          </a:p>
          <a:p>
            <a:r>
              <a:rPr lang="en-US" sz="2800" dirty="0" smtClean="0">
                <a:solidFill>
                  <a:srgbClr val="24364D"/>
                </a:solidFill>
              </a:rPr>
              <a:t>Education and communication </a:t>
            </a:r>
          </a:p>
          <a:p>
            <a:r>
              <a:rPr lang="en-US" sz="2800" dirty="0" smtClean="0">
                <a:solidFill>
                  <a:srgbClr val="24364D"/>
                </a:solidFill>
              </a:rPr>
              <a:t>Other goods and services</a:t>
            </a:r>
          </a:p>
          <a:p>
            <a:r>
              <a:rPr lang="en-US" sz="2000" dirty="0" smtClean="0">
                <a:solidFill>
                  <a:srgbClr val="24364D"/>
                </a:solidFill>
                <a:latin typeface="Arial - 27"/>
              </a:rPr>
              <a:t> </a:t>
            </a:r>
            <a:endParaRPr lang="en-US" sz="2000" dirty="0">
              <a:solidFill>
                <a:srgbClr val="24364D"/>
              </a:solidFill>
              <a:latin typeface="Arial - 27"/>
            </a:endParaRPr>
          </a:p>
        </p:txBody>
      </p:sp>
      <p:sp>
        <p:nvSpPr>
          <p:cNvPr id="6" name="TextBox 5"/>
          <p:cNvSpPr txBox="1"/>
          <p:nvPr/>
        </p:nvSpPr>
        <p:spPr>
          <a:xfrm>
            <a:off x="5461000" y="1660646"/>
            <a:ext cx="3436049" cy="2677656"/>
          </a:xfrm>
          <a:prstGeom prst="rect">
            <a:avLst/>
          </a:prstGeom>
          <a:noFill/>
        </p:spPr>
        <p:txBody>
          <a:bodyPr vert="horz" wrap="square" rtlCol="0">
            <a:spAutoFit/>
          </a:bodyPr>
          <a:lstStyle/>
          <a:p>
            <a:r>
              <a:rPr lang="en-US" sz="2400" b="1" dirty="0">
                <a:solidFill>
                  <a:srgbClr val="24364D"/>
                </a:solidFill>
              </a:rPr>
              <a:t>Examples</a:t>
            </a:r>
          </a:p>
          <a:p>
            <a:endParaRPr lang="en-US" sz="2400" b="1" dirty="0">
              <a:solidFill>
                <a:srgbClr val="24364D"/>
              </a:solidFill>
            </a:endParaRPr>
          </a:p>
          <a:p>
            <a:r>
              <a:rPr lang="en-US" sz="2400" dirty="0">
                <a:solidFill>
                  <a:srgbClr val="24364D"/>
                </a:solidFill>
              </a:rPr>
              <a:t>Televisions</a:t>
            </a:r>
          </a:p>
          <a:p>
            <a:r>
              <a:rPr lang="en-US" sz="2400" dirty="0">
                <a:solidFill>
                  <a:srgbClr val="24364D"/>
                </a:solidFill>
              </a:rPr>
              <a:t>Toys</a:t>
            </a:r>
          </a:p>
          <a:p>
            <a:r>
              <a:rPr lang="en-US" sz="2400" dirty="0">
                <a:solidFill>
                  <a:srgbClr val="24364D"/>
                </a:solidFill>
              </a:rPr>
              <a:t>Pets and pet products</a:t>
            </a:r>
          </a:p>
          <a:p>
            <a:r>
              <a:rPr lang="en-US" sz="2400" dirty="0">
                <a:solidFill>
                  <a:srgbClr val="24364D"/>
                </a:solidFill>
              </a:rPr>
              <a:t>Sports equipment</a:t>
            </a:r>
          </a:p>
          <a:p>
            <a:r>
              <a:rPr lang="en-US" sz="2400" dirty="0">
                <a:solidFill>
                  <a:srgbClr val="24364D"/>
                </a:solidFill>
              </a:rPr>
              <a:t>Admissions</a:t>
            </a:r>
          </a:p>
        </p:txBody>
      </p:sp>
      <p:sp>
        <p:nvSpPr>
          <p:cNvPr id="7" name="Freeform 6"/>
          <p:cNvSpPr/>
          <p:nvPr/>
        </p:nvSpPr>
        <p:spPr>
          <a:xfrm>
            <a:off x="5389495" y="1494422"/>
            <a:ext cx="4181034" cy="3598360"/>
          </a:xfrm>
          <a:custGeom>
            <a:avLst/>
            <a:gdLst/>
            <a:ahLst/>
            <a:cxnLst/>
            <a:rect l="0" t="0" r="0" b="0"/>
            <a:pathLst>
              <a:path w="4379088" h="3556001">
                <a:moveTo>
                  <a:pt x="0" y="0"/>
                </a:moveTo>
                <a:lnTo>
                  <a:pt x="4379087" y="0"/>
                </a:lnTo>
                <a:lnTo>
                  <a:pt x="4379087" y="3556000"/>
                </a:lnTo>
                <a:lnTo>
                  <a:pt x="0" y="355600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2"/>
          <p:cNvGrpSpPr/>
          <p:nvPr/>
        </p:nvGrpSpPr>
        <p:grpSpPr>
          <a:xfrm>
            <a:off x="518" y="-12695"/>
            <a:ext cx="10159493" cy="603758"/>
            <a:chOff x="507" y="507"/>
            <a:chExt cx="10264267" cy="603758"/>
          </a:xfrm>
        </p:grpSpPr>
        <p:pic>
          <p:nvPicPr>
            <p:cNvPr id="14" name="Picture 13"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15" name="TextBox 14"/>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67288" y="5361885"/>
            <a:ext cx="3543300" cy="2552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27541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9304" y="108803"/>
            <a:ext cx="2565400" cy="276999"/>
          </a:xfrm>
          <a:prstGeom prst="rect">
            <a:avLst/>
          </a:prstGeom>
          <a:noFill/>
        </p:spPr>
        <p:txBody>
          <a:bodyPr vert="horz" rtlCol="0">
            <a:spAutoFit/>
          </a:bodyPr>
          <a:lstStyle/>
          <a:p>
            <a:r>
              <a:rPr lang="en-US" sz="1200" b="1" dirty="0" smtClean="0">
                <a:solidFill>
                  <a:srgbClr val="FFFFFF"/>
                </a:solidFill>
                <a:latin typeface="Arial - 16"/>
              </a:rPr>
              <a:t>THE MARKET BASKET</a:t>
            </a:r>
            <a:endParaRPr lang="en-US" sz="1200" b="1" dirty="0">
              <a:solidFill>
                <a:srgbClr val="FFFFFF"/>
              </a:solidFill>
              <a:latin typeface="Arial - 16"/>
            </a:endParaRPr>
          </a:p>
        </p:txBody>
      </p:sp>
      <p:sp>
        <p:nvSpPr>
          <p:cNvPr id="5" name="TextBox 4"/>
          <p:cNvSpPr txBox="1"/>
          <p:nvPr/>
        </p:nvSpPr>
        <p:spPr>
          <a:xfrm>
            <a:off x="584200" y="749300"/>
            <a:ext cx="7289800" cy="4632037"/>
          </a:xfrm>
          <a:prstGeom prst="rect">
            <a:avLst/>
          </a:prstGeom>
          <a:noFill/>
        </p:spPr>
        <p:txBody>
          <a:bodyPr vert="horz" rtlCol="0">
            <a:spAutoFit/>
          </a:bodyPr>
          <a:lstStyle/>
          <a:p>
            <a:r>
              <a:rPr lang="en-US" sz="2800" b="1" dirty="0" smtClean="0">
                <a:solidFill>
                  <a:srgbClr val="24364D"/>
                </a:solidFill>
                <a:latin typeface="+mj-lt"/>
              </a:rPr>
              <a:t>The Eight Major Groups of the CPI </a:t>
            </a:r>
          </a:p>
          <a:p>
            <a:endParaRPr lang="en-US" sz="2300" b="1" dirty="0" smtClean="0">
              <a:solidFill>
                <a:srgbClr val="24364D"/>
              </a:solidFill>
              <a:latin typeface="Arial - 31"/>
            </a:endParaRPr>
          </a:p>
          <a:p>
            <a:r>
              <a:rPr lang="en-US" sz="2800" dirty="0" smtClean="0">
                <a:solidFill>
                  <a:prstClr val="black"/>
                </a:solidFill>
              </a:rPr>
              <a:t>Food and beverage</a:t>
            </a:r>
          </a:p>
          <a:p>
            <a:r>
              <a:rPr lang="en-US" sz="2800" dirty="0" smtClean="0">
                <a:solidFill>
                  <a:srgbClr val="24364D"/>
                </a:solidFill>
              </a:rPr>
              <a:t>Housing</a:t>
            </a:r>
          </a:p>
          <a:p>
            <a:r>
              <a:rPr lang="en-US" sz="2800" dirty="0" smtClean="0">
                <a:solidFill>
                  <a:srgbClr val="24364D"/>
                </a:solidFill>
              </a:rPr>
              <a:t>Apparel</a:t>
            </a:r>
          </a:p>
          <a:p>
            <a:r>
              <a:rPr lang="en-US" sz="2800" dirty="0" smtClean="0">
                <a:solidFill>
                  <a:srgbClr val="24364D"/>
                </a:solidFill>
              </a:rPr>
              <a:t>Transportation</a:t>
            </a:r>
          </a:p>
          <a:p>
            <a:r>
              <a:rPr lang="en-US" sz="2800" dirty="0" smtClean="0">
                <a:solidFill>
                  <a:srgbClr val="24364D"/>
                </a:solidFill>
              </a:rPr>
              <a:t>Medical care</a:t>
            </a:r>
          </a:p>
          <a:p>
            <a:r>
              <a:rPr lang="en-US" sz="2800" dirty="0" smtClean="0">
                <a:solidFill>
                  <a:srgbClr val="24364D"/>
                </a:solidFill>
              </a:rPr>
              <a:t>Recreation</a:t>
            </a:r>
          </a:p>
          <a:p>
            <a:r>
              <a:rPr lang="en-US" sz="2800" b="1" dirty="0" smtClean="0">
                <a:solidFill>
                  <a:srgbClr val="FF0000"/>
                </a:solidFill>
              </a:rPr>
              <a:t>Education and communication</a:t>
            </a:r>
            <a:r>
              <a:rPr lang="en-US" sz="2800" dirty="0" smtClean="0">
                <a:solidFill>
                  <a:srgbClr val="24364D"/>
                </a:solidFill>
              </a:rPr>
              <a:t> </a:t>
            </a:r>
          </a:p>
          <a:p>
            <a:r>
              <a:rPr lang="en-US" sz="2800" dirty="0" smtClean="0">
                <a:solidFill>
                  <a:srgbClr val="24364D"/>
                </a:solidFill>
              </a:rPr>
              <a:t>Other goods and services</a:t>
            </a:r>
          </a:p>
          <a:p>
            <a:r>
              <a:rPr lang="en-US" sz="2000" dirty="0" smtClean="0">
                <a:solidFill>
                  <a:srgbClr val="24364D"/>
                </a:solidFill>
                <a:latin typeface="Arial - 27"/>
              </a:rPr>
              <a:t> </a:t>
            </a:r>
            <a:endParaRPr lang="en-US" sz="2000" dirty="0">
              <a:solidFill>
                <a:srgbClr val="24364D"/>
              </a:solidFill>
              <a:latin typeface="Arial - 27"/>
            </a:endParaRPr>
          </a:p>
        </p:txBody>
      </p:sp>
      <p:sp>
        <p:nvSpPr>
          <p:cNvPr id="6" name="TextBox 5"/>
          <p:cNvSpPr txBox="1"/>
          <p:nvPr/>
        </p:nvSpPr>
        <p:spPr>
          <a:xfrm>
            <a:off x="5461000" y="1660646"/>
            <a:ext cx="3436049" cy="2677656"/>
          </a:xfrm>
          <a:prstGeom prst="rect">
            <a:avLst/>
          </a:prstGeom>
          <a:noFill/>
        </p:spPr>
        <p:txBody>
          <a:bodyPr vert="horz" wrap="square" rtlCol="0">
            <a:spAutoFit/>
          </a:bodyPr>
          <a:lstStyle/>
          <a:p>
            <a:r>
              <a:rPr lang="en-US" sz="2400" b="1" dirty="0">
                <a:solidFill>
                  <a:srgbClr val="24364D"/>
                </a:solidFill>
              </a:rPr>
              <a:t>Examples</a:t>
            </a:r>
          </a:p>
          <a:p>
            <a:endParaRPr lang="en-US" sz="2400" b="1" dirty="0">
              <a:solidFill>
                <a:srgbClr val="24364D"/>
              </a:solidFill>
            </a:endParaRPr>
          </a:p>
          <a:p>
            <a:r>
              <a:rPr lang="en-US" sz="2400" dirty="0">
                <a:solidFill>
                  <a:srgbClr val="24364D"/>
                </a:solidFill>
              </a:rPr>
              <a:t>College tuition</a:t>
            </a:r>
          </a:p>
          <a:p>
            <a:r>
              <a:rPr lang="en-US" sz="2400" dirty="0">
                <a:solidFill>
                  <a:srgbClr val="24364D"/>
                </a:solidFill>
              </a:rPr>
              <a:t>Postage</a:t>
            </a:r>
          </a:p>
          <a:p>
            <a:r>
              <a:rPr lang="en-US" sz="2400" dirty="0">
                <a:solidFill>
                  <a:srgbClr val="24364D"/>
                </a:solidFill>
              </a:rPr>
              <a:t>Telephone services</a:t>
            </a:r>
          </a:p>
          <a:p>
            <a:r>
              <a:rPr lang="en-US" sz="2400" dirty="0">
                <a:solidFill>
                  <a:srgbClr val="24364D"/>
                </a:solidFill>
              </a:rPr>
              <a:t>Computer software</a:t>
            </a:r>
          </a:p>
          <a:p>
            <a:r>
              <a:rPr lang="en-US" sz="2400" dirty="0">
                <a:solidFill>
                  <a:srgbClr val="24364D"/>
                </a:solidFill>
              </a:rPr>
              <a:t>Computer accessories</a:t>
            </a:r>
          </a:p>
        </p:txBody>
      </p:sp>
      <p:sp>
        <p:nvSpPr>
          <p:cNvPr id="7" name="Freeform 6"/>
          <p:cNvSpPr/>
          <p:nvPr/>
        </p:nvSpPr>
        <p:spPr>
          <a:xfrm>
            <a:off x="5384800" y="1496345"/>
            <a:ext cx="4181034" cy="3598360"/>
          </a:xfrm>
          <a:custGeom>
            <a:avLst/>
            <a:gdLst/>
            <a:ahLst/>
            <a:cxnLst/>
            <a:rect l="0" t="0" r="0" b="0"/>
            <a:pathLst>
              <a:path w="4379088" h="3556001">
                <a:moveTo>
                  <a:pt x="0" y="0"/>
                </a:moveTo>
                <a:lnTo>
                  <a:pt x="4379087" y="0"/>
                </a:lnTo>
                <a:lnTo>
                  <a:pt x="4379087" y="3556000"/>
                </a:lnTo>
                <a:lnTo>
                  <a:pt x="0" y="3556000"/>
                </a:lnTo>
                <a:close/>
              </a:path>
            </a:pathLst>
          </a:custGeom>
          <a:no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2"/>
          <p:cNvGrpSpPr/>
          <p:nvPr/>
        </p:nvGrpSpPr>
        <p:grpSpPr>
          <a:xfrm>
            <a:off x="518" y="-12695"/>
            <a:ext cx="10159493" cy="603758"/>
            <a:chOff x="507" y="507"/>
            <a:chExt cx="10264267" cy="603758"/>
          </a:xfrm>
        </p:grpSpPr>
        <p:pic>
          <p:nvPicPr>
            <p:cNvPr id="14" name="Picture 13"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15" name="TextBox 14"/>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60999" y="5245100"/>
            <a:ext cx="5238529" cy="32993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09647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9304" y="108803"/>
            <a:ext cx="2565400" cy="276999"/>
          </a:xfrm>
          <a:prstGeom prst="rect">
            <a:avLst/>
          </a:prstGeom>
          <a:noFill/>
        </p:spPr>
        <p:txBody>
          <a:bodyPr vert="horz" rtlCol="0">
            <a:spAutoFit/>
          </a:bodyPr>
          <a:lstStyle/>
          <a:p>
            <a:r>
              <a:rPr lang="en-US" sz="1200" b="1" dirty="0" smtClean="0">
                <a:solidFill>
                  <a:srgbClr val="FFFFFF"/>
                </a:solidFill>
                <a:latin typeface="Arial - 16"/>
              </a:rPr>
              <a:t>THE MARKET BASKET</a:t>
            </a:r>
            <a:endParaRPr lang="en-US" sz="1200" b="1" dirty="0">
              <a:solidFill>
                <a:srgbClr val="FFFFFF"/>
              </a:solidFill>
              <a:latin typeface="Arial - 16"/>
            </a:endParaRPr>
          </a:p>
        </p:txBody>
      </p:sp>
      <p:sp>
        <p:nvSpPr>
          <p:cNvPr id="5" name="TextBox 4"/>
          <p:cNvSpPr txBox="1"/>
          <p:nvPr/>
        </p:nvSpPr>
        <p:spPr>
          <a:xfrm>
            <a:off x="584200" y="749300"/>
            <a:ext cx="7289800" cy="4632037"/>
          </a:xfrm>
          <a:prstGeom prst="rect">
            <a:avLst/>
          </a:prstGeom>
          <a:noFill/>
        </p:spPr>
        <p:txBody>
          <a:bodyPr vert="horz" rtlCol="0">
            <a:spAutoFit/>
          </a:bodyPr>
          <a:lstStyle/>
          <a:p>
            <a:r>
              <a:rPr lang="en-US" sz="2800" b="1" dirty="0" smtClean="0">
                <a:solidFill>
                  <a:srgbClr val="24364D"/>
                </a:solidFill>
                <a:latin typeface="+mj-lt"/>
              </a:rPr>
              <a:t>The Eight Major Groups of the CPI </a:t>
            </a:r>
          </a:p>
          <a:p>
            <a:endParaRPr lang="en-US" sz="2300" b="1" dirty="0" smtClean="0">
              <a:solidFill>
                <a:srgbClr val="24364D"/>
              </a:solidFill>
              <a:latin typeface="Arial - 31"/>
            </a:endParaRPr>
          </a:p>
          <a:p>
            <a:r>
              <a:rPr lang="en-US" sz="2800" dirty="0" smtClean="0">
                <a:solidFill>
                  <a:prstClr val="black"/>
                </a:solidFill>
              </a:rPr>
              <a:t>Food and beverage</a:t>
            </a:r>
          </a:p>
          <a:p>
            <a:r>
              <a:rPr lang="en-US" sz="2800" dirty="0" smtClean="0">
                <a:solidFill>
                  <a:srgbClr val="24364D"/>
                </a:solidFill>
              </a:rPr>
              <a:t>Housing</a:t>
            </a:r>
          </a:p>
          <a:p>
            <a:r>
              <a:rPr lang="en-US" sz="2800" dirty="0" smtClean="0">
                <a:solidFill>
                  <a:srgbClr val="24364D"/>
                </a:solidFill>
              </a:rPr>
              <a:t>Apparel</a:t>
            </a:r>
          </a:p>
          <a:p>
            <a:r>
              <a:rPr lang="en-US" sz="2800" dirty="0" smtClean="0">
                <a:solidFill>
                  <a:srgbClr val="24364D"/>
                </a:solidFill>
              </a:rPr>
              <a:t>Transportation</a:t>
            </a:r>
          </a:p>
          <a:p>
            <a:r>
              <a:rPr lang="en-US" sz="2800" dirty="0" smtClean="0">
                <a:solidFill>
                  <a:srgbClr val="24364D"/>
                </a:solidFill>
              </a:rPr>
              <a:t>Medical care</a:t>
            </a:r>
          </a:p>
          <a:p>
            <a:r>
              <a:rPr lang="en-US" sz="2800" dirty="0" smtClean="0">
                <a:solidFill>
                  <a:srgbClr val="24364D"/>
                </a:solidFill>
              </a:rPr>
              <a:t>Recreation</a:t>
            </a:r>
          </a:p>
          <a:p>
            <a:r>
              <a:rPr lang="en-US" sz="2800" dirty="0" smtClean="0">
                <a:solidFill>
                  <a:srgbClr val="24364D"/>
                </a:solidFill>
              </a:rPr>
              <a:t>Education and communication </a:t>
            </a:r>
          </a:p>
          <a:p>
            <a:r>
              <a:rPr lang="en-US" sz="2800" b="1" dirty="0" smtClean="0">
                <a:solidFill>
                  <a:srgbClr val="FF0000"/>
                </a:solidFill>
              </a:rPr>
              <a:t>Other goods and services</a:t>
            </a:r>
          </a:p>
          <a:p>
            <a:r>
              <a:rPr lang="en-US" sz="2000" dirty="0" smtClean="0">
                <a:solidFill>
                  <a:srgbClr val="24364D"/>
                </a:solidFill>
                <a:latin typeface="Arial - 27"/>
              </a:rPr>
              <a:t> </a:t>
            </a:r>
            <a:endParaRPr lang="en-US" sz="2000" dirty="0">
              <a:solidFill>
                <a:srgbClr val="24364D"/>
              </a:solidFill>
              <a:latin typeface="Arial - 27"/>
            </a:endParaRPr>
          </a:p>
        </p:txBody>
      </p:sp>
      <p:sp>
        <p:nvSpPr>
          <p:cNvPr id="6" name="TextBox 5"/>
          <p:cNvSpPr txBox="1"/>
          <p:nvPr/>
        </p:nvSpPr>
        <p:spPr>
          <a:xfrm>
            <a:off x="5461000" y="1660646"/>
            <a:ext cx="3436049" cy="2677656"/>
          </a:xfrm>
          <a:prstGeom prst="rect">
            <a:avLst/>
          </a:prstGeom>
          <a:noFill/>
        </p:spPr>
        <p:txBody>
          <a:bodyPr vert="horz" wrap="square" rtlCol="0">
            <a:spAutoFit/>
          </a:bodyPr>
          <a:lstStyle/>
          <a:p>
            <a:r>
              <a:rPr lang="en-US" sz="2400" b="1" dirty="0">
                <a:solidFill>
                  <a:srgbClr val="24364D"/>
                </a:solidFill>
              </a:rPr>
              <a:t>Examples</a:t>
            </a:r>
          </a:p>
          <a:p>
            <a:endParaRPr lang="en-US" sz="2400" b="1" dirty="0">
              <a:solidFill>
                <a:srgbClr val="24364D"/>
              </a:solidFill>
            </a:endParaRPr>
          </a:p>
          <a:p>
            <a:r>
              <a:rPr lang="en-US" sz="2400" dirty="0">
                <a:solidFill>
                  <a:srgbClr val="24364D"/>
                </a:solidFill>
              </a:rPr>
              <a:t>Tobacco </a:t>
            </a:r>
          </a:p>
          <a:p>
            <a:r>
              <a:rPr lang="en-US" sz="2400" dirty="0">
                <a:solidFill>
                  <a:srgbClr val="24364D"/>
                </a:solidFill>
              </a:rPr>
              <a:t>Smoking products</a:t>
            </a:r>
          </a:p>
          <a:p>
            <a:r>
              <a:rPr lang="en-US" sz="2400" dirty="0">
                <a:solidFill>
                  <a:srgbClr val="24364D"/>
                </a:solidFill>
              </a:rPr>
              <a:t>Haircuts</a:t>
            </a:r>
          </a:p>
          <a:p>
            <a:r>
              <a:rPr lang="en-US" sz="2400" dirty="0">
                <a:solidFill>
                  <a:srgbClr val="24364D"/>
                </a:solidFill>
              </a:rPr>
              <a:t>Manicures</a:t>
            </a:r>
          </a:p>
          <a:p>
            <a:r>
              <a:rPr lang="en-US" sz="2400" dirty="0">
                <a:solidFill>
                  <a:srgbClr val="24364D"/>
                </a:solidFill>
              </a:rPr>
              <a:t>Funeral expenses</a:t>
            </a:r>
          </a:p>
        </p:txBody>
      </p:sp>
      <p:sp>
        <p:nvSpPr>
          <p:cNvPr id="7" name="Freeform 6"/>
          <p:cNvSpPr/>
          <p:nvPr/>
        </p:nvSpPr>
        <p:spPr>
          <a:xfrm>
            <a:off x="5385315" y="1494742"/>
            <a:ext cx="4181034" cy="3598360"/>
          </a:xfrm>
          <a:custGeom>
            <a:avLst/>
            <a:gdLst/>
            <a:ahLst/>
            <a:cxnLst/>
            <a:rect l="0" t="0" r="0" b="0"/>
            <a:pathLst>
              <a:path w="4379088" h="3556001">
                <a:moveTo>
                  <a:pt x="0" y="0"/>
                </a:moveTo>
                <a:lnTo>
                  <a:pt x="4379087" y="0"/>
                </a:lnTo>
                <a:lnTo>
                  <a:pt x="4379087" y="3556000"/>
                </a:lnTo>
                <a:lnTo>
                  <a:pt x="0" y="3556000"/>
                </a:lnTo>
                <a:close/>
              </a:path>
            </a:pathLst>
          </a:custGeom>
          <a:no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2"/>
          <p:cNvGrpSpPr/>
          <p:nvPr/>
        </p:nvGrpSpPr>
        <p:grpSpPr>
          <a:xfrm>
            <a:off x="518" y="-12695"/>
            <a:ext cx="10159493" cy="603758"/>
            <a:chOff x="507" y="507"/>
            <a:chExt cx="10264267" cy="603758"/>
          </a:xfrm>
        </p:grpSpPr>
        <p:pic>
          <p:nvPicPr>
            <p:cNvPr id="14" name="Picture 13"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15" name="TextBox 14"/>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75000" y="5245100"/>
            <a:ext cx="3639217" cy="3495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72227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518" y="513"/>
            <a:ext cx="10159493" cy="603758"/>
            <a:chOff x="507" y="507"/>
            <a:chExt cx="10264267" cy="603758"/>
          </a:xfrm>
        </p:grpSpPr>
        <p:pic>
          <p:nvPicPr>
            <p:cNvPr id="2" name="Picture 1"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3" name="TextBox 2"/>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sp>
        <p:nvSpPr>
          <p:cNvPr id="6" name="TextBox 5"/>
          <p:cNvSpPr txBox="1"/>
          <p:nvPr/>
        </p:nvSpPr>
        <p:spPr>
          <a:xfrm>
            <a:off x="1298193" y="634746"/>
            <a:ext cx="7213600" cy="769441"/>
          </a:xfrm>
          <a:prstGeom prst="rect">
            <a:avLst/>
          </a:prstGeom>
          <a:noFill/>
        </p:spPr>
        <p:txBody>
          <a:bodyPr vert="horz" rtlCol="0">
            <a:spAutoFit/>
          </a:bodyPr>
          <a:lstStyle/>
          <a:p>
            <a:pPr algn="ctr"/>
            <a:r>
              <a:rPr lang="en-US" sz="2800" b="1" dirty="0" smtClean="0">
                <a:solidFill>
                  <a:srgbClr val="000000"/>
                </a:solidFill>
                <a:latin typeface="+mj-lt"/>
              </a:rPr>
              <a:t>History of United States Postage Rates</a:t>
            </a:r>
          </a:p>
          <a:p>
            <a:pPr algn="ctr"/>
            <a:r>
              <a:rPr lang="en-US" sz="1600" b="1" dirty="0" smtClean="0">
                <a:solidFill>
                  <a:srgbClr val="000000"/>
                </a:solidFill>
                <a:latin typeface="Arial - 22"/>
              </a:rPr>
              <a:t>(</a:t>
            </a:r>
            <a:r>
              <a:rPr lang="en-US" sz="1200" b="1" dirty="0" smtClean="0">
                <a:solidFill>
                  <a:srgbClr val="000000"/>
                </a:solidFill>
                <a:latin typeface="Arial - 16"/>
              </a:rPr>
              <a:t>Rate for first-class postage for a one-ounce letter)</a:t>
            </a:r>
            <a:endParaRPr lang="en-US" sz="1200" b="1" dirty="0">
              <a:solidFill>
                <a:srgbClr val="000000"/>
              </a:solidFill>
              <a:latin typeface="Arial - 16"/>
            </a:endParaRPr>
          </a:p>
        </p:txBody>
      </p:sp>
      <p:sp>
        <p:nvSpPr>
          <p:cNvPr id="7" name="TextBox 6"/>
          <p:cNvSpPr txBox="1"/>
          <p:nvPr/>
        </p:nvSpPr>
        <p:spPr>
          <a:xfrm>
            <a:off x="2108200" y="8607102"/>
            <a:ext cx="6718300" cy="461665"/>
          </a:xfrm>
          <a:prstGeom prst="rect">
            <a:avLst/>
          </a:prstGeom>
          <a:noFill/>
        </p:spPr>
        <p:txBody>
          <a:bodyPr vert="horz" wrap="square" rtlCol="0">
            <a:spAutoFit/>
          </a:bodyPr>
          <a:lstStyle/>
          <a:p>
            <a:r>
              <a:rPr lang="en-US" sz="1200" dirty="0" smtClean="0">
                <a:solidFill>
                  <a:srgbClr val="000000"/>
                </a:solidFill>
                <a:latin typeface="Times New Roman - 16"/>
              </a:rPr>
              <a:t>Source:  </a:t>
            </a:r>
            <a:r>
              <a:rPr lang="en-US" sz="1200" u="sng" dirty="0" smtClean="0">
                <a:solidFill>
                  <a:srgbClr val="0000FF"/>
                </a:solidFill>
                <a:latin typeface="Times New Roman - 16"/>
              </a:rPr>
              <a:t>http://en.wikipedia.org/wiki/History_of_United_States_postage_rates;</a:t>
            </a:r>
          </a:p>
          <a:p>
            <a:r>
              <a:rPr lang="en-US" sz="1200" u="sng" dirty="0" smtClean="0">
                <a:solidFill>
                  <a:srgbClr val="0000FF"/>
                </a:solidFill>
                <a:latin typeface="Times New Roman - 16"/>
                <a:hlinkClick r:id="rId3"/>
              </a:rPr>
              <a:t>h</a:t>
            </a:r>
            <a:r>
              <a:rPr lang="en-US" sz="1200" dirty="0" smtClean="0">
                <a:solidFill>
                  <a:srgbClr val="000000"/>
                </a:solidFill>
                <a:latin typeface="Times New Roman - 16"/>
                <a:hlinkClick r:id="rId3"/>
              </a:rPr>
              <a:t>ttp://www.akdart.com/postrate.html</a:t>
            </a:r>
            <a:r>
              <a:rPr lang="en-US" sz="1200" dirty="0" smtClean="0">
                <a:solidFill>
                  <a:srgbClr val="000000"/>
                </a:solidFill>
                <a:latin typeface="Times New Roman - 16"/>
              </a:rPr>
              <a:t>.</a:t>
            </a:r>
            <a:endParaRPr lang="en-US" sz="1200" dirty="0">
              <a:solidFill>
                <a:srgbClr val="000000"/>
              </a:solidFill>
              <a:latin typeface="Times New Roman - 16"/>
            </a:endParaRPr>
          </a:p>
        </p:txBody>
      </p:sp>
      <p:graphicFrame>
        <p:nvGraphicFramePr>
          <p:cNvPr id="8" name="Table 7"/>
          <p:cNvGraphicFramePr>
            <a:graphicFrameLocks noGrp="1"/>
          </p:cNvGraphicFramePr>
          <p:nvPr>
            <p:extLst>
              <p:ext uri="{D42A27DB-BD31-4B8C-83A1-F6EECF244321}">
                <p14:modId xmlns:p14="http://schemas.microsoft.com/office/powerpoint/2010/main" xmlns="" val="4010060190"/>
              </p:ext>
            </p:extLst>
          </p:nvPr>
        </p:nvGraphicFramePr>
        <p:xfrm>
          <a:off x="732128" y="1446105"/>
          <a:ext cx="8696272" cy="7122247"/>
        </p:xfrm>
        <a:graphic>
          <a:graphicData uri="http://schemas.openxmlformats.org/drawingml/2006/table">
            <a:tbl>
              <a:tblPr firstRow="1" bandRow="1">
                <a:tableStyleId>{5C22544A-7EE6-4342-B048-85BDC9FD1C3A}</a:tableStyleId>
              </a:tblPr>
              <a:tblGrid>
                <a:gridCol w="2671472"/>
                <a:gridCol w="1654905"/>
                <a:gridCol w="2701767"/>
                <a:gridCol w="1668128"/>
              </a:tblGrid>
              <a:tr h="702270">
                <a:tc>
                  <a:txBody>
                    <a:bodyPr/>
                    <a:lstStyle/>
                    <a:p>
                      <a:r>
                        <a:rPr lang="en-US" sz="2300" b="1" i="0" u="none" baseline="0" dirty="0" smtClean="0">
                          <a:solidFill>
                            <a:srgbClr val="000000"/>
                          </a:solidFill>
                          <a:latin typeface="Arial - 22"/>
                        </a:rPr>
                        <a:t>Date</a:t>
                      </a:r>
                      <a:endParaRPr lang="en-US" sz="2300" b="1"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500" b="1" i="0" u="none" baseline="0" smtClean="0">
                          <a:solidFill>
                            <a:srgbClr val="000000"/>
                          </a:solidFill>
                          <a:latin typeface="Arial - 25"/>
                        </a:rPr>
                        <a:t>Rate</a:t>
                      </a:r>
                      <a:endParaRPr lang="en-US" sz="2500" b="1" i="0" u="none" baseline="0">
                        <a:solidFill>
                          <a:srgbClr val="000000"/>
                        </a:solidFill>
                        <a:latin typeface="Arial - 25"/>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1" i="0" u="none" baseline="0" smtClean="0">
                          <a:solidFill>
                            <a:srgbClr val="000000"/>
                          </a:solidFill>
                          <a:latin typeface="Arial - 22"/>
                        </a:rPr>
                        <a:t>Date</a:t>
                      </a:r>
                      <a:endParaRPr lang="en-US" sz="2200" b="1"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300" b="1" i="0" u="none" baseline="0" smtClean="0">
                          <a:solidFill>
                            <a:srgbClr val="000000"/>
                          </a:solidFill>
                          <a:latin typeface="Arial - 23"/>
                        </a:rPr>
                        <a:t>Rate</a:t>
                      </a:r>
                      <a:endParaRPr lang="en-US" sz="2300" b="1" i="0" u="none" baseline="0">
                        <a:solidFill>
                          <a:srgbClr val="000000"/>
                        </a:solidFill>
                        <a:latin typeface="Arial - 23"/>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33400">
                <a:tc>
                  <a:txBody>
                    <a:bodyPr/>
                    <a:lstStyle/>
                    <a:p>
                      <a:r>
                        <a:rPr lang="en-US" sz="2200" b="0" i="0" u="none" baseline="0" dirty="0" smtClean="0">
                          <a:solidFill>
                            <a:srgbClr val="000000"/>
                          </a:solidFill>
                          <a:latin typeface="Arial - 22"/>
                        </a:rPr>
                        <a:t>July 6, 1932</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3 cents</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February 3, 1991 </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29 cents</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33400">
                <a:tc>
                  <a:txBody>
                    <a:bodyPr/>
                    <a:lstStyle/>
                    <a:p>
                      <a:r>
                        <a:rPr lang="en-US" sz="2200" b="0" i="0" u="none" baseline="0" dirty="0" smtClean="0">
                          <a:solidFill>
                            <a:srgbClr val="000000"/>
                          </a:solidFill>
                          <a:latin typeface="Arial - 22"/>
                        </a:rPr>
                        <a:t>August 1, 1958</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smtClean="0">
                          <a:solidFill>
                            <a:srgbClr val="000000"/>
                          </a:solidFill>
                          <a:latin typeface="Arial - 22"/>
                        </a:rPr>
                        <a:t>4 cents</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January 1, 1995</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32 cents</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33400">
                <a:tc>
                  <a:txBody>
                    <a:bodyPr/>
                    <a:lstStyle/>
                    <a:p>
                      <a:r>
                        <a:rPr lang="en-US" sz="2200" b="0" i="0" u="none" baseline="0" smtClean="0">
                          <a:solidFill>
                            <a:srgbClr val="000000"/>
                          </a:solidFill>
                          <a:latin typeface="Arial - 22"/>
                        </a:rPr>
                        <a:t>January 7, 1963</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smtClean="0">
                          <a:solidFill>
                            <a:srgbClr val="000000"/>
                          </a:solidFill>
                          <a:latin typeface="Arial - 22"/>
                        </a:rPr>
                        <a:t>5 cents</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smtClean="0">
                          <a:solidFill>
                            <a:srgbClr val="000000"/>
                          </a:solidFill>
                          <a:latin typeface="Arial - 22"/>
                        </a:rPr>
                        <a:t>January 10, 1999</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33 cents</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33400">
                <a:tc>
                  <a:txBody>
                    <a:bodyPr/>
                    <a:lstStyle/>
                    <a:p>
                      <a:r>
                        <a:rPr lang="en-US" sz="2200" b="0" i="0" u="none" baseline="0" smtClean="0">
                          <a:solidFill>
                            <a:srgbClr val="000000"/>
                          </a:solidFill>
                          <a:latin typeface="Arial - 22"/>
                        </a:rPr>
                        <a:t>January 7, 1968</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smtClean="0">
                          <a:solidFill>
                            <a:srgbClr val="000000"/>
                          </a:solidFill>
                          <a:latin typeface="Arial - 22"/>
                        </a:rPr>
                        <a:t>6 cents</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smtClean="0">
                          <a:solidFill>
                            <a:srgbClr val="000000"/>
                          </a:solidFill>
                          <a:latin typeface="Arial - 22"/>
                        </a:rPr>
                        <a:t>January 7, 2001</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34 cents</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33400">
                <a:tc>
                  <a:txBody>
                    <a:bodyPr/>
                    <a:lstStyle/>
                    <a:p>
                      <a:r>
                        <a:rPr lang="en-US" sz="2200" b="0" i="0" u="none" baseline="0" dirty="0" smtClean="0">
                          <a:solidFill>
                            <a:srgbClr val="000000"/>
                          </a:solidFill>
                          <a:latin typeface="Arial - 22"/>
                        </a:rPr>
                        <a:t>May 16, 1971</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smtClean="0">
                          <a:solidFill>
                            <a:srgbClr val="000000"/>
                          </a:solidFill>
                          <a:latin typeface="Arial - 22"/>
                        </a:rPr>
                        <a:t>8 cents</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June 30, 2002</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37 cents</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33400">
                <a:tc>
                  <a:txBody>
                    <a:bodyPr/>
                    <a:lstStyle/>
                    <a:p>
                      <a:r>
                        <a:rPr lang="en-US" sz="2200" b="0" i="0" u="none" baseline="0" smtClean="0">
                          <a:solidFill>
                            <a:srgbClr val="000000"/>
                          </a:solidFill>
                          <a:latin typeface="Arial - 22"/>
                        </a:rPr>
                        <a:t>March 2, 1974</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smtClean="0">
                          <a:solidFill>
                            <a:srgbClr val="000000"/>
                          </a:solidFill>
                          <a:latin typeface="Arial - 22"/>
                        </a:rPr>
                        <a:t>10 cents</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smtClean="0">
                          <a:solidFill>
                            <a:srgbClr val="000000"/>
                          </a:solidFill>
                          <a:latin typeface="Arial - 22"/>
                        </a:rPr>
                        <a:t>January 8, 2006</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39 cents</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33400">
                <a:tc>
                  <a:txBody>
                    <a:bodyPr/>
                    <a:lstStyle/>
                    <a:p>
                      <a:r>
                        <a:rPr lang="en-US" sz="2200" b="0" i="0" u="none" baseline="0" dirty="0" smtClean="0">
                          <a:solidFill>
                            <a:srgbClr val="000000"/>
                          </a:solidFill>
                          <a:latin typeface="Arial - 22"/>
                        </a:rPr>
                        <a:t>December 31, 1975</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smtClean="0">
                          <a:solidFill>
                            <a:srgbClr val="000000"/>
                          </a:solidFill>
                          <a:latin typeface="Arial - 22"/>
                        </a:rPr>
                        <a:t>13 cents</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May 14, 2007</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41 cents</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33400">
                <a:tc>
                  <a:txBody>
                    <a:bodyPr/>
                    <a:lstStyle/>
                    <a:p>
                      <a:r>
                        <a:rPr lang="en-US" sz="2200" b="0" i="0" u="none" baseline="0" dirty="0" smtClean="0">
                          <a:solidFill>
                            <a:srgbClr val="000000"/>
                          </a:solidFill>
                          <a:latin typeface="Arial - 22"/>
                        </a:rPr>
                        <a:t>May 29, 1978</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smtClean="0">
                          <a:solidFill>
                            <a:srgbClr val="000000"/>
                          </a:solidFill>
                          <a:latin typeface="Arial - 22"/>
                        </a:rPr>
                        <a:t>15 cents</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smtClean="0">
                          <a:solidFill>
                            <a:srgbClr val="000000"/>
                          </a:solidFill>
                          <a:latin typeface="Arial - 22"/>
                        </a:rPr>
                        <a:t>May 12, 2008</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42 cents</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33400">
                <a:tc>
                  <a:txBody>
                    <a:bodyPr/>
                    <a:lstStyle/>
                    <a:p>
                      <a:r>
                        <a:rPr lang="en-US" sz="2200" b="0" i="0" u="none" baseline="0" smtClean="0">
                          <a:solidFill>
                            <a:srgbClr val="000000"/>
                          </a:solidFill>
                          <a:latin typeface="Arial - 22"/>
                        </a:rPr>
                        <a:t>March 22, 1981</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smtClean="0">
                          <a:solidFill>
                            <a:srgbClr val="000000"/>
                          </a:solidFill>
                          <a:latin typeface="Arial - 22"/>
                        </a:rPr>
                        <a:t>18 cents</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smtClean="0">
                          <a:solidFill>
                            <a:srgbClr val="000000"/>
                          </a:solidFill>
                          <a:latin typeface="Arial - 22"/>
                        </a:rPr>
                        <a:t>May 11, 2009</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44 cents</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33400">
                <a:tc>
                  <a:txBody>
                    <a:bodyPr/>
                    <a:lstStyle/>
                    <a:p>
                      <a:r>
                        <a:rPr lang="en-US" sz="2200" b="0" i="0" u="none" baseline="0" dirty="0" smtClean="0">
                          <a:solidFill>
                            <a:srgbClr val="000000"/>
                          </a:solidFill>
                          <a:latin typeface="Arial - 22"/>
                        </a:rPr>
                        <a:t>November 1, 1981</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20 cents</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January 22, 2012</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45 cents</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08000">
                <a:tc>
                  <a:txBody>
                    <a:bodyPr/>
                    <a:lstStyle/>
                    <a:p>
                      <a:r>
                        <a:rPr lang="en-US" sz="2200" b="0" i="0" u="none" baseline="0" dirty="0" smtClean="0">
                          <a:solidFill>
                            <a:srgbClr val="000000"/>
                          </a:solidFill>
                          <a:latin typeface="Arial - 22"/>
                        </a:rPr>
                        <a:t>February 17, 1985</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22 cents</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January 27, </a:t>
                      </a:r>
                      <a:r>
                        <a:rPr lang="en-US" sz="2200" b="0" i="0" u="none" baseline="0" dirty="0" smtClean="0">
                          <a:solidFill>
                            <a:srgbClr val="000000"/>
                          </a:solidFill>
                          <a:latin typeface="Arial - 22"/>
                        </a:rPr>
                        <a:t>2013</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46 </a:t>
                      </a:r>
                      <a:r>
                        <a:rPr lang="en-US" sz="2200" b="0" i="0" u="none" baseline="0" dirty="0" smtClean="0">
                          <a:solidFill>
                            <a:srgbClr val="000000"/>
                          </a:solidFill>
                          <a:latin typeface="Arial - 22"/>
                        </a:rPr>
                        <a:t>cents</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77977">
                <a:tc>
                  <a:txBody>
                    <a:bodyPr/>
                    <a:lstStyle/>
                    <a:p>
                      <a:r>
                        <a:rPr lang="en-US" sz="2200" b="0" i="0" u="none" baseline="0" dirty="0" smtClean="0">
                          <a:solidFill>
                            <a:srgbClr val="000000"/>
                          </a:solidFill>
                          <a:latin typeface="Arial - 22"/>
                        </a:rPr>
                        <a:t>April 3, 1988 </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25 cents</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smtClean="0">
                          <a:latin typeface="Arial - 22"/>
                        </a:rPr>
                        <a:t>January 24, 2014</a:t>
                      </a:r>
                      <a:endParaRPr lang="en-US" sz="2200" dirty="0">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dirty="0" smtClean="0">
                          <a:latin typeface="Arial - 22"/>
                        </a:rPr>
                        <a:t>49 Cents</a:t>
                      </a:r>
                      <a:endParaRPr lang="en-US" sz="2200" dirty="0">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18" y="513"/>
            <a:ext cx="10159493" cy="603758"/>
            <a:chOff x="507" y="507"/>
            <a:chExt cx="10264267" cy="603758"/>
          </a:xfrm>
        </p:grpSpPr>
        <p:pic>
          <p:nvPicPr>
            <p:cNvPr id="2" name="Picture 1"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3" name="TextBox 2"/>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sp>
        <p:nvSpPr>
          <p:cNvPr id="5" name="TextBox 4"/>
          <p:cNvSpPr txBox="1"/>
          <p:nvPr/>
        </p:nvSpPr>
        <p:spPr>
          <a:xfrm>
            <a:off x="571500" y="876307"/>
            <a:ext cx="8686800" cy="523220"/>
          </a:xfrm>
          <a:prstGeom prst="rect">
            <a:avLst/>
          </a:prstGeom>
          <a:noFill/>
        </p:spPr>
        <p:txBody>
          <a:bodyPr vert="horz" wrap="square" rtlCol="0">
            <a:spAutoFit/>
          </a:bodyPr>
          <a:lstStyle/>
          <a:p>
            <a:r>
              <a:rPr lang="en-US" sz="2800" b="1" dirty="0" smtClean="0">
                <a:solidFill>
                  <a:srgbClr val="FF0000"/>
                </a:solidFill>
                <a:latin typeface="+mj-lt"/>
              </a:rPr>
              <a:t>What’s </a:t>
            </a:r>
            <a:r>
              <a:rPr lang="en-US" sz="2800" b="1" i="1" dirty="0" smtClean="0">
                <a:solidFill>
                  <a:srgbClr val="FF0000"/>
                </a:solidFill>
                <a:latin typeface="+mj-lt"/>
              </a:rPr>
              <a:t>not</a:t>
            </a:r>
            <a:r>
              <a:rPr lang="en-US" sz="2800" b="1" dirty="0" smtClean="0">
                <a:solidFill>
                  <a:srgbClr val="FF0000"/>
                </a:solidFill>
                <a:latin typeface="+mj-lt"/>
              </a:rPr>
              <a:t> included in the CPI?</a:t>
            </a:r>
            <a:endParaRPr lang="en-US" sz="2800" b="1" dirty="0">
              <a:solidFill>
                <a:srgbClr val="FF0000"/>
              </a:solidFill>
              <a:latin typeface="+mj-lt"/>
            </a:endParaRPr>
          </a:p>
        </p:txBody>
      </p:sp>
      <p:sp>
        <p:nvSpPr>
          <p:cNvPr id="6" name="TextBox 5"/>
          <p:cNvSpPr txBox="1"/>
          <p:nvPr/>
        </p:nvSpPr>
        <p:spPr>
          <a:xfrm>
            <a:off x="660400" y="1879606"/>
            <a:ext cx="8597900" cy="3539430"/>
          </a:xfrm>
          <a:prstGeom prst="rect">
            <a:avLst/>
          </a:prstGeom>
          <a:noFill/>
        </p:spPr>
        <p:txBody>
          <a:bodyPr vert="horz" wrap="square" rtlCol="0">
            <a:spAutoFit/>
          </a:bodyPr>
          <a:lstStyle/>
          <a:p>
            <a:r>
              <a:rPr lang="en-US" sz="2800" dirty="0" smtClean="0">
                <a:solidFill>
                  <a:srgbClr val="000000"/>
                </a:solidFill>
              </a:rPr>
              <a:t>The CPI </a:t>
            </a:r>
            <a:r>
              <a:rPr lang="en-US" sz="2800" dirty="0" smtClean="0"/>
              <a:t>excludes</a:t>
            </a:r>
            <a:r>
              <a:rPr lang="en-US" sz="2800" dirty="0" smtClean="0">
                <a:solidFill>
                  <a:srgbClr val="000000"/>
                </a:solidFill>
              </a:rPr>
              <a:t> taxes (such as income and Social Security taxes) not directly associated with the purchase of consumer goods and services. </a:t>
            </a:r>
          </a:p>
          <a:p>
            <a:endParaRPr lang="en-US" sz="2800" dirty="0" smtClean="0">
              <a:solidFill>
                <a:srgbClr val="000000"/>
              </a:solidFill>
            </a:endParaRPr>
          </a:p>
          <a:p>
            <a:endParaRPr lang="en-US" sz="2800" dirty="0" smtClean="0">
              <a:solidFill>
                <a:srgbClr val="000000"/>
              </a:solidFill>
            </a:endParaRPr>
          </a:p>
          <a:p>
            <a:r>
              <a:rPr lang="en-US" sz="2800" dirty="0" smtClean="0">
                <a:solidFill>
                  <a:srgbClr val="000000"/>
                </a:solidFill>
              </a:rPr>
              <a:t>The CPI </a:t>
            </a:r>
            <a:r>
              <a:rPr lang="en-US" sz="2800" dirty="0" smtClean="0"/>
              <a:t>does not </a:t>
            </a:r>
            <a:r>
              <a:rPr lang="en-US" sz="2800" dirty="0" smtClean="0">
                <a:solidFill>
                  <a:srgbClr val="000000"/>
                </a:solidFill>
              </a:rPr>
              <a:t>include investment items, such as stocks, bonds, real estate, and life insurance. (These items relate to savings and not to day-to-day consumption expenses.) </a:t>
            </a:r>
            <a:endParaRPr lang="en-US" sz="2800" dirty="0">
              <a:solidFill>
                <a:srgbClr val="000000"/>
              </a:solidFill>
            </a:endParaRPr>
          </a:p>
        </p:txBody>
      </p:sp>
    </p:spTree>
    <p:extLst>
      <p:ext uri="{BB962C8B-B14F-4D97-AF65-F5344CB8AC3E}">
        <p14:creationId xmlns:p14="http://schemas.microsoft.com/office/powerpoint/2010/main" xmlns="" val="191456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 name="Group 9"/>
          <p:cNvGrpSpPr/>
          <p:nvPr/>
        </p:nvGrpSpPr>
        <p:grpSpPr>
          <a:xfrm>
            <a:off x="518" y="513"/>
            <a:ext cx="10159493" cy="603758"/>
            <a:chOff x="507" y="507"/>
            <a:chExt cx="10264267" cy="603758"/>
          </a:xfrm>
        </p:grpSpPr>
        <p:pic>
          <p:nvPicPr>
            <p:cNvPr id="8" name="Picture 7"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9" name="TextBox 8"/>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sp>
        <p:nvSpPr>
          <p:cNvPr id="130" name="TextBox 129"/>
          <p:cNvSpPr txBox="1"/>
          <p:nvPr/>
        </p:nvSpPr>
        <p:spPr>
          <a:xfrm>
            <a:off x="8051800" y="5570893"/>
            <a:ext cx="1828800" cy="461665"/>
          </a:xfrm>
          <a:prstGeom prst="rect">
            <a:avLst/>
          </a:prstGeom>
          <a:noFill/>
        </p:spPr>
        <p:txBody>
          <a:bodyPr vert="horz" rtlCol="0">
            <a:spAutoFit/>
          </a:bodyPr>
          <a:lstStyle/>
          <a:p>
            <a:r>
              <a:rPr lang="en-US" sz="2400" dirty="0" smtClean="0">
                <a:solidFill>
                  <a:srgbClr val="000000"/>
                </a:solidFill>
              </a:rPr>
              <a:t>Income tax</a:t>
            </a:r>
            <a:endParaRPr lang="en-US" sz="2400" dirty="0">
              <a:solidFill>
                <a:srgbClr val="000000"/>
              </a:solidFill>
            </a:endParaRPr>
          </a:p>
        </p:txBody>
      </p:sp>
      <p:sp>
        <p:nvSpPr>
          <p:cNvPr id="135" name="TextBox 134"/>
          <p:cNvSpPr txBox="1"/>
          <p:nvPr/>
        </p:nvSpPr>
        <p:spPr>
          <a:xfrm>
            <a:off x="7317595" y="3664919"/>
            <a:ext cx="2649542" cy="830997"/>
          </a:xfrm>
          <a:prstGeom prst="rect">
            <a:avLst/>
          </a:prstGeom>
          <a:noFill/>
        </p:spPr>
        <p:txBody>
          <a:bodyPr vert="horz" rtlCol="0">
            <a:spAutoFit/>
          </a:bodyPr>
          <a:lstStyle/>
          <a:p>
            <a:pPr algn="ctr"/>
            <a:r>
              <a:rPr lang="en-US" sz="2400" dirty="0" smtClean="0">
                <a:solidFill>
                  <a:srgbClr val="000000"/>
                </a:solidFill>
              </a:rPr>
              <a:t>Social Security  taxes</a:t>
            </a:r>
            <a:endParaRPr lang="en-US" sz="2400" dirty="0">
              <a:solidFill>
                <a:srgbClr val="000000"/>
              </a:solidFill>
            </a:endParaRPr>
          </a:p>
        </p:txBody>
      </p:sp>
      <p:sp>
        <p:nvSpPr>
          <p:cNvPr id="140" name="TextBox 139"/>
          <p:cNvSpPr txBox="1"/>
          <p:nvPr/>
        </p:nvSpPr>
        <p:spPr>
          <a:xfrm>
            <a:off x="7565318" y="2315588"/>
            <a:ext cx="2265599" cy="461665"/>
          </a:xfrm>
          <a:prstGeom prst="rect">
            <a:avLst/>
          </a:prstGeom>
          <a:noFill/>
        </p:spPr>
        <p:txBody>
          <a:bodyPr vert="horz" wrap="square" rtlCol="0">
            <a:spAutoFit/>
          </a:bodyPr>
          <a:lstStyle/>
          <a:p>
            <a:pPr algn="ctr"/>
            <a:r>
              <a:rPr lang="en-US" sz="2400" dirty="0" smtClean="0">
                <a:solidFill>
                  <a:srgbClr val="000000"/>
                </a:solidFill>
              </a:rPr>
              <a:t>Life insurance</a:t>
            </a:r>
            <a:endParaRPr lang="en-US" sz="2400" dirty="0">
              <a:solidFill>
                <a:srgbClr val="000000"/>
              </a:solidFill>
            </a:endParaRPr>
          </a:p>
        </p:txBody>
      </p:sp>
      <p:sp>
        <p:nvSpPr>
          <p:cNvPr id="144" name="TextBox 143"/>
          <p:cNvSpPr txBox="1"/>
          <p:nvPr/>
        </p:nvSpPr>
        <p:spPr>
          <a:xfrm>
            <a:off x="1165972" y="944892"/>
            <a:ext cx="2976649" cy="523220"/>
          </a:xfrm>
          <a:prstGeom prst="rect">
            <a:avLst/>
          </a:prstGeom>
          <a:noFill/>
        </p:spPr>
        <p:txBody>
          <a:bodyPr wrap="none" rtlCol="0">
            <a:spAutoFit/>
          </a:bodyPr>
          <a:lstStyle/>
          <a:p>
            <a:r>
              <a:rPr lang="en-US" sz="2800" b="1" dirty="0" smtClean="0">
                <a:latin typeface="+mj-lt"/>
              </a:rPr>
              <a:t>The Market Basket</a:t>
            </a:r>
            <a:endParaRPr lang="en-US" sz="2800" b="1" dirty="0">
              <a:latin typeface="+mj-lt"/>
            </a:endParaRPr>
          </a:p>
        </p:txBody>
      </p:sp>
      <p:grpSp>
        <p:nvGrpSpPr>
          <p:cNvPr id="160" name="Group 159"/>
          <p:cNvGrpSpPr/>
          <p:nvPr/>
        </p:nvGrpSpPr>
        <p:grpSpPr>
          <a:xfrm>
            <a:off x="8489995" y="5468081"/>
            <a:ext cx="647669" cy="747775"/>
            <a:chOff x="1219536" y="6870906"/>
            <a:chExt cx="647669" cy="747775"/>
          </a:xfrm>
        </p:grpSpPr>
        <p:cxnSp>
          <p:nvCxnSpPr>
            <p:cNvPr id="151" name="Straight Connector 150"/>
            <p:cNvCxnSpPr/>
            <p:nvPr/>
          </p:nvCxnSpPr>
          <p:spPr>
            <a:xfrm flipH="1" flipV="1">
              <a:off x="1219537" y="6870907"/>
              <a:ext cx="647668" cy="747774"/>
            </a:xfrm>
            <a:prstGeom prst="line">
              <a:avLst/>
            </a:prstGeom>
            <a:ln w="254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1219536" y="6870906"/>
              <a:ext cx="647669" cy="747775"/>
            </a:xfrm>
            <a:prstGeom prst="line">
              <a:avLst/>
            </a:prstGeom>
            <a:ln w="254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p:nvGrpSpPr>
        <p:grpSpPr>
          <a:xfrm>
            <a:off x="8318561" y="3763726"/>
            <a:ext cx="647669" cy="747775"/>
            <a:chOff x="1219536" y="6870906"/>
            <a:chExt cx="647669" cy="747775"/>
          </a:xfrm>
        </p:grpSpPr>
        <p:cxnSp>
          <p:nvCxnSpPr>
            <p:cNvPr id="162" name="Straight Connector 161"/>
            <p:cNvCxnSpPr/>
            <p:nvPr/>
          </p:nvCxnSpPr>
          <p:spPr>
            <a:xfrm flipH="1" flipV="1">
              <a:off x="1219537" y="6870907"/>
              <a:ext cx="647668" cy="747774"/>
            </a:xfrm>
            <a:prstGeom prst="line">
              <a:avLst/>
            </a:prstGeom>
            <a:ln w="254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a:off x="1219536" y="6870906"/>
              <a:ext cx="647669" cy="747775"/>
            </a:xfrm>
            <a:prstGeom prst="line">
              <a:avLst/>
            </a:prstGeom>
            <a:ln w="254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8253647" y="2221463"/>
            <a:ext cx="647669" cy="747775"/>
            <a:chOff x="1219536" y="6870906"/>
            <a:chExt cx="647669" cy="747775"/>
          </a:xfrm>
        </p:grpSpPr>
        <p:cxnSp>
          <p:nvCxnSpPr>
            <p:cNvPr id="165" name="Straight Connector 164"/>
            <p:cNvCxnSpPr/>
            <p:nvPr/>
          </p:nvCxnSpPr>
          <p:spPr>
            <a:xfrm flipH="1" flipV="1">
              <a:off x="1219537" y="6870907"/>
              <a:ext cx="647668" cy="747774"/>
            </a:xfrm>
            <a:prstGeom prst="line">
              <a:avLst/>
            </a:prstGeom>
            <a:ln w="254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a:off x="1219536" y="6870906"/>
              <a:ext cx="647669" cy="747775"/>
            </a:xfrm>
            <a:prstGeom prst="line">
              <a:avLst/>
            </a:prstGeom>
            <a:ln w="254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p:nvGrpSpPr>
        <p:grpSpPr>
          <a:xfrm>
            <a:off x="1727200" y="1932615"/>
            <a:ext cx="5334000" cy="6665285"/>
            <a:chOff x="2505713" y="718682"/>
            <a:chExt cx="3789681" cy="5971961"/>
          </a:xfrm>
        </p:grpSpPr>
        <p:grpSp>
          <p:nvGrpSpPr>
            <p:cNvPr id="278" name="Group 277"/>
            <p:cNvGrpSpPr/>
            <p:nvPr/>
          </p:nvGrpSpPr>
          <p:grpSpPr>
            <a:xfrm>
              <a:off x="2505713" y="1537978"/>
              <a:ext cx="3789681" cy="5152665"/>
              <a:chOff x="2505713" y="1537978"/>
              <a:chExt cx="3789681" cy="5152665"/>
            </a:xfrm>
          </p:grpSpPr>
          <p:grpSp>
            <p:nvGrpSpPr>
              <p:cNvPr id="282" name="Group 281"/>
              <p:cNvGrpSpPr/>
              <p:nvPr/>
            </p:nvGrpSpPr>
            <p:grpSpPr>
              <a:xfrm rot="15337800">
                <a:off x="4499905" y="2974923"/>
                <a:ext cx="1353997" cy="1258070"/>
                <a:chOff x="4565650" y="2571749"/>
                <a:chExt cx="1196340" cy="1258070"/>
              </a:xfrm>
            </p:grpSpPr>
            <p:pic>
              <p:nvPicPr>
                <p:cNvPr id="400" name="Picture 39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rot="6262200">
                  <a:off x="4572000" y="2565399"/>
                  <a:ext cx="1183640" cy="1196340"/>
                </a:xfrm>
                <a:prstGeom prst="rect">
                  <a:avLst/>
                </a:prstGeom>
                <a:solidFill>
                  <a:scrgbClr r="0" g="0" b="0">
                    <a:alpha val="0"/>
                  </a:scrgbClr>
                </a:solidFill>
              </p:spPr>
            </p:pic>
            <p:sp>
              <p:nvSpPr>
                <p:cNvPr id="401" name="TextBox 400"/>
                <p:cNvSpPr txBox="1"/>
                <p:nvPr/>
              </p:nvSpPr>
              <p:spPr>
                <a:xfrm rot="6262200">
                  <a:off x="4519167" y="3147373"/>
                  <a:ext cx="1147341" cy="217551"/>
                </a:xfrm>
                <a:prstGeom prst="rect">
                  <a:avLst/>
                </a:prstGeom>
                <a:noFill/>
              </p:spPr>
              <p:txBody>
                <a:bodyPr vert="horz" wrap="square" rtlCol="0">
                  <a:spAutoFit/>
                </a:bodyPr>
                <a:lstStyle/>
                <a:p>
                  <a:r>
                    <a:rPr lang="en-US" sz="1200" b="1" dirty="0" smtClean="0">
                      <a:solidFill>
                        <a:srgbClr val="000000"/>
                      </a:solidFill>
                      <a:latin typeface="Arial - 14"/>
                    </a:rPr>
                    <a:t>Transportation</a:t>
                  </a:r>
                  <a:endParaRPr lang="en-US" sz="1200" b="1" dirty="0">
                    <a:solidFill>
                      <a:srgbClr val="000000"/>
                    </a:solidFill>
                    <a:latin typeface="Arial - 14"/>
                  </a:endParaRPr>
                </a:p>
              </p:txBody>
            </p:sp>
          </p:grpSp>
          <p:grpSp>
            <p:nvGrpSpPr>
              <p:cNvPr id="283" name="Group 282"/>
              <p:cNvGrpSpPr/>
              <p:nvPr/>
            </p:nvGrpSpPr>
            <p:grpSpPr>
              <a:xfrm rot="14970600">
                <a:off x="3343824" y="4612875"/>
                <a:ext cx="1353997" cy="1183640"/>
                <a:chOff x="3422651" y="4006849"/>
                <a:chExt cx="1196340" cy="1183640"/>
              </a:xfrm>
            </p:grpSpPr>
            <p:pic>
              <p:nvPicPr>
                <p:cNvPr id="398" name="Picture 39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rot="6629400">
                  <a:off x="3429001" y="4000499"/>
                  <a:ext cx="1183640" cy="1196340"/>
                </a:xfrm>
                <a:prstGeom prst="rect">
                  <a:avLst/>
                </a:prstGeom>
                <a:solidFill>
                  <a:scrgbClr r="0" g="0" b="0">
                    <a:alpha val="0"/>
                  </a:scrgbClr>
                </a:solidFill>
              </p:spPr>
            </p:pic>
            <p:sp>
              <p:nvSpPr>
                <p:cNvPr id="399" name="TextBox 398"/>
                <p:cNvSpPr txBox="1"/>
                <p:nvPr/>
              </p:nvSpPr>
              <p:spPr>
                <a:xfrm rot="6629400">
                  <a:off x="3341445" y="4543806"/>
                  <a:ext cx="952520" cy="217551"/>
                </a:xfrm>
                <a:prstGeom prst="rect">
                  <a:avLst/>
                </a:prstGeom>
                <a:noFill/>
              </p:spPr>
              <p:txBody>
                <a:bodyPr vert="horz" wrap="square" rtlCol="0">
                  <a:spAutoFit/>
                </a:bodyPr>
                <a:lstStyle/>
                <a:p>
                  <a:r>
                    <a:rPr lang="en-US" sz="1200" b="1" dirty="0" smtClean="0">
                      <a:solidFill>
                        <a:srgbClr val="000000"/>
                      </a:solidFill>
                      <a:latin typeface="Arial - 14"/>
                    </a:rPr>
                    <a:t>Recreation</a:t>
                  </a:r>
                  <a:endParaRPr lang="en-US" sz="1200" b="1" dirty="0">
                    <a:solidFill>
                      <a:srgbClr val="000000"/>
                    </a:solidFill>
                    <a:latin typeface="Arial - 14"/>
                  </a:endParaRPr>
                </a:p>
              </p:txBody>
            </p:sp>
          </p:grpSp>
          <p:grpSp>
            <p:nvGrpSpPr>
              <p:cNvPr id="284" name="Group 283"/>
              <p:cNvGrpSpPr/>
              <p:nvPr/>
            </p:nvGrpSpPr>
            <p:grpSpPr>
              <a:xfrm rot="15948600">
                <a:off x="4943703" y="4619677"/>
                <a:ext cx="1353997" cy="1280980"/>
                <a:chOff x="5022850" y="4006850"/>
                <a:chExt cx="1196340" cy="1280980"/>
              </a:xfrm>
            </p:grpSpPr>
            <p:pic>
              <p:nvPicPr>
                <p:cNvPr id="396" name="Picture 395"/>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rot="5860201">
                  <a:off x="5029200" y="4000500"/>
                  <a:ext cx="1183640" cy="1196340"/>
                </a:xfrm>
                <a:prstGeom prst="rect">
                  <a:avLst/>
                </a:prstGeom>
                <a:solidFill>
                  <a:scrgbClr r="0" g="0" b="0">
                    <a:alpha val="0"/>
                  </a:scrgbClr>
                </a:solidFill>
              </p:spPr>
            </p:pic>
            <p:sp>
              <p:nvSpPr>
                <p:cNvPr id="397" name="TextBox 396"/>
                <p:cNvSpPr txBox="1"/>
                <p:nvPr/>
              </p:nvSpPr>
              <p:spPr>
                <a:xfrm rot="5651400">
                  <a:off x="4968947" y="4562689"/>
                  <a:ext cx="1084803" cy="365479"/>
                </a:xfrm>
                <a:prstGeom prst="rect">
                  <a:avLst/>
                </a:prstGeom>
                <a:noFill/>
              </p:spPr>
              <p:txBody>
                <a:bodyPr vert="horz" wrap="square" rtlCol="0">
                  <a:spAutoFit/>
                </a:bodyPr>
                <a:lstStyle/>
                <a:p>
                  <a:r>
                    <a:rPr lang="en-US" sz="1200" b="1" dirty="0" smtClean="0">
                      <a:solidFill>
                        <a:srgbClr val="000000"/>
                      </a:solidFill>
                      <a:latin typeface="Arial - 14"/>
                    </a:rPr>
                    <a:t>Other goods </a:t>
                  </a:r>
                </a:p>
                <a:p>
                  <a:r>
                    <a:rPr lang="en-US" sz="1200" b="1" dirty="0" smtClean="0">
                      <a:solidFill>
                        <a:srgbClr val="000000"/>
                      </a:solidFill>
                      <a:latin typeface="Arial - 14"/>
                    </a:rPr>
                    <a:t>and services</a:t>
                  </a:r>
                  <a:endParaRPr lang="en-US" sz="1200" b="1" dirty="0">
                    <a:solidFill>
                      <a:srgbClr val="000000"/>
                    </a:solidFill>
                    <a:latin typeface="Arial - 14"/>
                  </a:endParaRPr>
                </a:p>
              </p:txBody>
            </p:sp>
          </p:grpSp>
          <p:grpSp>
            <p:nvGrpSpPr>
              <p:cNvPr id="285" name="Group 284"/>
              <p:cNvGrpSpPr/>
              <p:nvPr/>
            </p:nvGrpSpPr>
            <p:grpSpPr>
              <a:xfrm rot="18112800">
                <a:off x="2467522" y="1623157"/>
                <a:ext cx="1353997" cy="1183640"/>
                <a:chOff x="2546351" y="1365249"/>
                <a:chExt cx="1196340" cy="1183640"/>
              </a:xfrm>
            </p:grpSpPr>
            <p:pic>
              <p:nvPicPr>
                <p:cNvPr id="394" name="Picture 39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rot="3487200">
                  <a:off x="2552701" y="1358899"/>
                  <a:ext cx="1183640" cy="1196340"/>
                </a:xfrm>
                <a:prstGeom prst="rect">
                  <a:avLst/>
                </a:prstGeom>
                <a:solidFill>
                  <a:scrgbClr r="0" g="0" b="0">
                    <a:alpha val="0"/>
                  </a:scrgbClr>
                </a:solidFill>
              </p:spPr>
            </p:pic>
            <p:sp>
              <p:nvSpPr>
                <p:cNvPr id="395" name="TextBox 394"/>
                <p:cNvSpPr txBox="1"/>
                <p:nvPr/>
              </p:nvSpPr>
              <p:spPr>
                <a:xfrm rot="3487200">
                  <a:off x="2850041" y="1928757"/>
                  <a:ext cx="717039" cy="217551"/>
                </a:xfrm>
                <a:prstGeom prst="rect">
                  <a:avLst/>
                </a:prstGeom>
                <a:noFill/>
              </p:spPr>
              <p:txBody>
                <a:bodyPr vert="horz" wrap="square" rtlCol="0">
                  <a:spAutoFit/>
                </a:bodyPr>
                <a:lstStyle/>
                <a:p>
                  <a:r>
                    <a:rPr lang="en-US" sz="1200" b="1" dirty="0" smtClean="0">
                      <a:solidFill>
                        <a:srgbClr val="000000"/>
                      </a:solidFill>
                      <a:latin typeface="Arial - 14"/>
                    </a:rPr>
                    <a:t>Apparel</a:t>
                  </a:r>
                  <a:endParaRPr lang="en-US" sz="1200" b="1" dirty="0">
                    <a:solidFill>
                      <a:srgbClr val="000000"/>
                    </a:solidFill>
                    <a:latin typeface="Arial - 14"/>
                  </a:endParaRPr>
                </a:p>
              </p:txBody>
            </p:sp>
          </p:grpSp>
          <p:grpSp>
            <p:nvGrpSpPr>
              <p:cNvPr id="286" name="Group 285"/>
              <p:cNvGrpSpPr/>
              <p:nvPr/>
            </p:nvGrpSpPr>
            <p:grpSpPr>
              <a:xfrm>
                <a:off x="4940300" y="1796707"/>
                <a:ext cx="1199093" cy="1353997"/>
                <a:chOff x="4940300" y="1587500"/>
                <a:chExt cx="1199093" cy="1196340"/>
              </a:xfrm>
            </p:grpSpPr>
            <p:pic>
              <p:nvPicPr>
                <p:cNvPr id="392" name="Picture 39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rot="21471599">
                  <a:off x="4940300" y="1587500"/>
                  <a:ext cx="1183640" cy="1196340"/>
                </a:xfrm>
                <a:prstGeom prst="rect">
                  <a:avLst/>
                </a:prstGeom>
                <a:solidFill>
                  <a:scrgbClr r="0" g="0" b="0">
                    <a:alpha val="0"/>
                  </a:scrgbClr>
                </a:solidFill>
              </p:spPr>
            </p:pic>
            <p:sp>
              <p:nvSpPr>
                <p:cNvPr id="393" name="TextBox 392"/>
                <p:cNvSpPr txBox="1"/>
                <p:nvPr/>
              </p:nvSpPr>
              <p:spPr>
                <a:xfrm rot="21130534">
                  <a:off x="5138874" y="1964014"/>
                  <a:ext cx="1000519" cy="365479"/>
                </a:xfrm>
                <a:prstGeom prst="rect">
                  <a:avLst/>
                </a:prstGeom>
                <a:noFill/>
              </p:spPr>
              <p:txBody>
                <a:bodyPr vert="horz" wrap="square" rtlCol="0">
                  <a:spAutoFit/>
                </a:bodyPr>
                <a:lstStyle/>
                <a:p>
                  <a:r>
                    <a:rPr lang="en-US" sz="1200" b="1" dirty="0" smtClean="0">
                      <a:solidFill>
                        <a:srgbClr val="000000"/>
                      </a:solidFill>
                      <a:latin typeface="Arial - 13"/>
                    </a:rPr>
                    <a:t>Food and </a:t>
                  </a:r>
                </a:p>
                <a:p>
                  <a:r>
                    <a:rPr lang="en-US" sz="1200" b="1" dirty="0" smtClean="0">
                      <a:solidFill>
                        <a:srgbClr val="000000"/>
                      </a:solidFill>
                      <a:latin typeface="Arial - 13"/>
                    </a:rPr>
                    <a:t>beverages</a:t>
                  </a:r>
                  <a:endParaRPr lang="en-US" sz="1200" b="1" dirty="0">
                    <a:solidFill>
                      <a:srgbClr val="000000"/>
                    </a:solidFill>
                    <a:latin typeface="Arial - 13"/>
                  </a:endParaRPr>
                </a:p>
              </p:txBody>
            </p:sp>
          </p:grpSp>
          <p:grpSp>
            <p:nvGrpSpPr>
              <p:cNvPr id="287" name="Group 286"/>
              <p:cNvGrpSpPr/>
              <p:nvPr/>
            </p:nvGrpSpPr>
            <p:grpSpPr>
              <a:xfrm rot="17787001">
                <a:off x="3303943" y="3005370"/>
                <a:ext cx="1353997" cy="1198458"/>
                <a:chOff x="3384550" y="2584449"/>
                <a:chExt cx="1196340" cy="1198458"/>
              </a:xfrm>
            </p:grpSpPr>
            <p:pic>
              <p:nvPicPr>
                <p:cNvPr id="390" name="Picture 38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rot="3812999">
                  <a:off x="3390900" y="2578099"/>
                  <a:ext cx="1183640" cy="1196340"/>
                </a:xfrm>
                <a:prstGeom prst="rect">
                  <a:avLst/>
                </a:prstGeom>
                <a:solidFill>
                  <a:scrgbClr r="0" g="0" b="0">
                    <a:alpha val="0"/>
                  </a:scrgbClr>
                </a:solidFill>
              </p:spPr>
            </p:pic>
            <p:sp>
              <p:nvSpPr>
                <p:cNvPr id="391" name="TextBox 390"/>
                <p:cNvSpPr txBox="1"/>
                <p:nvPr/>
              </p:nvSpPr>
              <p:spPr>
                <a:xfrm rot="3812999">
                  <a:off x="3498351" y="3228654"/>
                  <a:ext cx="889218" cy="219287"/>
                </a:xfrm>
                <a:prstGeom prst="rect">
                  <a:avLst/>
                </a:prstGeom>
                <a:noFill/>
              </p:spPr>
              <p:txBody>
                <a:bodyPr vert="horz" wrap="square" rtlCol="0">
                  <a:spAutoFit/>
                </a:bodyPr>
                <a:lstStyle/>
                <a:p>
                  <a:r>
                    <a:rPr lang="en-US" sz="1200" b="1" dirty="0" smtClean="0">
                      <a:solidFill>
                        <a:srgbClr val="000000"/>
                      </a:solidFill>
                      <a:latin typeface="Arial - 13"/>
                    </a:rPr>
                    <a:t>Housing</a:t>
                  </a:r>
                  <a:endParaRPr lang="en-US" sz="1200" b="1" dirty="0">
                    <a:solidFill>
                      <a:srgbClr val="000000"/>
                    </a:solidFill>
                    <a:latin typeface="Arial - 13"/>
                  </a:endParaRPr>
                </a:p>
              </p:txBody>
            </p:sp>
          </p:grpSp>
          <p:pic>
            <p:nvPicPr>
              <p:cNvPr id="288" name="Picture 28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3733800" y="1796707"/>
                <a:ext cx="1183640" cy="1353997"/>
              </a:xfrm>
              <a:prstGeom prst="rect">
                <a:avLst/>
              </a:prstGeom>
              <a:solidFill>
                <a:scrgbClr r="0" g="0" b="0">
                  <a:alpha val="0"/>
                </a:scrgbClr>
              </a:solidFill>
            </p:spPr>
          </p:pic>
          <p:sp>
            <p:nvSpPr>
              <p:cNvPr id="289" name="TextBox 288"/>
              <p:cNvSpPr txBox="1"/>
              <p:nvPr/>
            </p:nvSpPr>
            <p:spPr>
              <a:xfrm rot="20700000">
                <a:off x="3797300" y="2359129"/>
                <a:ext cx="1016000" cy="246221"/>
              </a:xfrm>
              <a:prstGeom prst="rect">
                <a:avLst/>
              </a:prstGeom>
              <a:noFill/>
            </p:spPr>
            <p:txBody>
              <a:bodyPr vert="horz" rtlCol="0">
                <a:spAutoFit/>
              </a:bodyPr>
              <a:lstStyle/>
              <a:p>
                <a:pPr algn="ctr"/>
                <a:r>
                  <a:rPr lang="en-US" sz="1200" b="1" dirty="0" smtClean="0">
                    <a:solidFill>
                      <a:srgbClr val="000000"/>
                    </a:solidFill>
                    <a:latin typeface="Arial - 14"/>
                  </a:rPr>
                  <a:t>Medical care</a:t>
                </a:r>
                <a:endParaRPr lang="en-US" sz="1200" b="1" dirty="0">
                  <a:solidFill>
                    <a:srgbClr val="000000"/>
                  </a:solidFill>
                  <a:latin typeface="Arial - 14"/>
                </a:endParaRPr>
              </a:p>
            </p:txBody>
          </p:sp>
          <p:grpSp>
            <p:nvGrpSpPr>
              <p:cNvPr id="290" name="Group 289"/>
              <p:cNvGrpSpPr/>
              <p:nvPr/>
            </p:nvGrpSpPr>
            <p:grpSpPr>
              <a:xfrm>
                <a:off x="2505713" y="2490952"/>
                <a:ext cx="3789681" cy="4199691"/>
                <a:chOff x="2505710" y="2200910"/>
                <a:chExt cx="3789681" cy="3710686"/>
              </a:xfrm>
            </p:grpSpPr>
            <p:sp>
              <p:nvSpPr>
                <p:cNvPr id="291" name="Oval 290"/>
                <p:cNvSpPr/>
                <p:nvPr/>
              </p:nvSpPr>
              <p:spPr>
                <a:xfrm>
                  <a:off x="3412998" y="5395722"/>
                  <a:ext cx="491744" cy="515874"/>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2" name="Oval 291"/>
                <p:cNvSpPr/>
                <p:nvPr/>
              </p:nvSpPr>
              <p:spPr>
                <a:xfrm>
                  <a:off x="5528564" y="5395722"/>
                  <a:ext cx="491744" cy="515874"/>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3" name="Freeform 292"/>
                <p:cNvSpPr/>
                <p:nvPr/>
              </p:nvSpPr>
              <p:spPr>
                <a:xfrm>
                  <a:off x="2505710" y="2200910"/>
                  <a:ext cx="962661" cy="1581151"/>
                </a:xfrm>
                <a:custGeom>
                  <a:avLst/>
                  <a:gdLst/>
                  <a:ahLst/>
                  <a:cxnLst/>
                  <a:rect l="0" t="0" r="0" b="0"/>
                  <a:pathLst>
                    <a:path w="962661" h="1581151">
                      <a:moveTo>
                        <a:pt x="0" y="0"/>
                      </a:moveTo>
                      <a:lnTo>
                        <a:pt x="535940" y="0"/>
                      </a:lnTo>
                      <a:lnTo>
                        <a:pt x="962660" y="1581150"/>
                      </a:lnTo>
                    </a:path>
                  </a:pathLst>
                </a:custGeom>
                <a:ln w="11176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94" name="Freeform 293"/>
                <p:cNvSpPr/>
                <p:nvPr/>
              </p:nvSpPr>
              <p:spPr>
                <a:xfrm>
                  <a:off x="3261360" y="3817620"/>
                  <a:ext cx="3034031" cy="1446531"/>
                </a:xfrm>
                <a:custGeom>
                  <a:avLst/>
                  <a:gdLst/>
                  <a:ahLst/>
                  <a:cxnLst/>
                  <a:rect l="0" t="0" r="0" b="0"/>
                  <a:pathLst>
                    <a:path w="3034031" h="1446531">
                      <a:moveTo>
                        <a:pt x="332740" y="0"/>
                      </a:moveTo>
                      <a:lnTo>
                        <a:pt x="6350" y="1236980"/>
                      </a:lnTo>
                      <a:lnTo>
                        <a:pt x="0" y="1262380"/>
                      </a:lnTo>
                      <a:lnTo>
                        <a:pt x="0" y="1309370"/>
                      </a:lnTo>
                      <a:lnTo>
                        <a:pt x="6350" y="1348740"/>
                      </a:lnTo>
                      <a:lnTo>
                        <a:pt x="13970" y="1376680"/>
                      </a:lnTo>
                      <a:lnTo>
                        <a:pt x="34290" y="1398270"/>
                      </a:lnTo>
                      <a:lnTo>
                        <a:pt x="45720" y="1409700"/>
                      </a:lnTo>
                      <a:lnTo>
                        <a:pt x="76200" y="1430020"/>
                      </a:lnTo>
                      <a:lnTo>
                        <a:pt x="118110" y="1440180"/>
                      </a:lnTo>
                      <a:lnTo>
                        <a:pt x="195580" y="1446530"/>
                      </a:lnTo>
                      <a:lnTo>
                        <a:pt x="3034030" y="1446530"/>
                      </a:lnTo>
                    </a:path>
                  </a:pathLst>
                </a:custGeom>
                <a:ln w="11176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295" name="Straight Connector 294"/>
                <p:cNvCxnSpPr/>
                <p:nvPr/>
              </p:nvCxnSpPr>
              <p:spPr>
                <a:xfrm>
                  <a:off x="5311521" y="3781171"/>
                  <a:ext cx="795274" cy="0"/>
                </a:xfrm>
                <a:prstGeom prst="line">
                  <a:avLst/>
                </a:prstGeom>
                <a:ln w="508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96" name="Freeform 295"/>
                <p:cNvSpPr/>
                <p:nvPr/>
              </p:nvSpPr>
              <p:spPr>
                <a:xfrm>
                  <a:off x="4720590" y="3817620"/>
                  <a:ext cx="820421" cy="1346201"/>
                </a:xfrm>
                <a:custGeom>
                  <a:avLst/>
                  <a:gdLst/>
                  <a:ahLst/>
                  <a:cxnLst/>
                  <a:rect l="0" t="0" r="0" b="0"/>
                  <a:pathLst>
                    <a:path w="820421" h="1346201">
                      <a:moveTo>
                        <a:pt x="335280" y="0"/>
                      </a:moveTo>
                      <a:lnTo>
                        <a:pt x="8890" y="1158240"/>
                      </a:lnTo>
                      <a:lnTo>
                        <a:pt x="0" y="1200150"/>
                      </a:lnTo>
                      <a:lnTo>
                        <a:pt x="0" y="1239520"/>
                      </a:lnTo>
                      <a:lnTo>
                        <a:pt x="3810" y="1256030"/>
                      </a:lnTo>
                      <a:lnTo>
                        <a:pt x="13970" y="1286510"/>
                      </a:lnTo>
                      <a:lnTo>
                        <a:pt x="34290" y="1309370"/>
                      </a:lnTo>
                      <a:lnTo>
                        <a:pt x="45720" y="1318260"/>
                      </a:lnTo>
                      <a:lnTo>
                        <a:pt x="76200" y="1334770"/>
                      </a:lnTo>
                      <a:lnTo>
                        <a:pt x="111760" y="1342390"/>
                      </a:lnTo>
                      <a:lnTo>
                        <a:pt x="156210" y="1346200"/>
                      </a:lnTo>
                      <a:lnTo>
                        <a:pt x="820420" y="1346200"/>
                      </a:lnTo>
                    </a:path>
                  </a:pathLst>
                </a:custGeom>
                <a:ln w="11176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97" name="Freeform 296"/>
                <p:cNvSpPr/>
                <p:nvPr/>
              </p:nvSpPr>
              <p:spPr>
                <a:xfrm>
                  <a:off x="3512820" y="3810000"/>
                  <a:ext cx="1836421" cy="7621"/>
                </a:xfrm>
                <a:custGeom>
                  <a:avLst/>
                  <a:gdLst/>
                  <a:ahLst/>
                  <a:cxnLst/>
                  <a:rect l="0" t="0" r="0" b="0"/>
                  <a:pathLst>
                    <a:path w="1836421" h="7621">
                      <a:moveTo>
                        <a:pt x="0" y="0"/>
                      </a:moveTo>
                      <a:lnTo>
                        <a:pt x="81280" y="7620"/>
                      </a:lnTo>
                      <a:lnTo>
                        <a:pt x="1836420" y="7620"/>
                      </a:lnTo>
                    </a:path>
                  </a:pathLst>
                </a:custGeom>
                <a:ln w="16764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98" name="Freeform 297"/>
                <p:cNvSpPr/>
                <p:nvPr/>
              </p:nvSpPr>
              <p:spPr>
                <a:xfrm>
                  <a:off x="3531362" y="5323586"/>
                  <a:ext cx="232919" cy="429388"/>
                </a:xfrm>
                <a:custGeom>
                  <a:avLst/>
                  <a:gdLst/>
                  <a:ahLst/>
                  <a:cxnLst/>
                  <a:rect l="0" t="0" r="0" b="0"/>
                  <a:pathLst>
                    <a:path w="232919" h="429388">
                      <a:moveTo>
                        <a:pt x="232918" y="0"/>
                      </a:moveTo>
                      <a:lnTo>
                        <a:pt x="212090" y="429387"/>
                      </a:lnTo>
                      <a:lnTo>
                        <a:pt x="84582" y="368935"/>
                      </a:lnTo>
                      <a:lnTo>
                        <a:pt x="0" y="0"/>
                      </a:lnTo>
                      <a:close/>
                    </a:path>
                  </a:pathLst>
                </a:custGeom>
                <a:solidFill>
                  <a:srgbClr val="666666"/>
                </a:solidFill>
                <a:ln w="0" cap="flat" cmpd="sng" algn="ctr">
                  <a:solidFill>
                    <a:srgbClr val="6666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9" name="Freeform 298"/>
                <p:cNvSpPr/>
                <p:nvPr/>
              </p:nvSpPr>
              <p:spPr>
                <a:xfrm>
                  <a:off x="5625719" y="5308727"/>
                  <a:ext cx="233300" cy="429388"/>
                </a:xfrm>
                <a:custGeom>
                  <a:avLst/>
                  <a:gdLst/>
                  <a:ahLst/>
                  <a:cxnLst/>
                  <a:rect l="0" t="0" r="0" b="0"/>
                  <a:pathLst>
                    <a:path w="233300" h="429388">
                      <a:moveTo>
                        <a:pt x="213106" y="429387"/>
                      </a:moveTo>
                      <a:lnTo>
                        <a:pt x="84582" y="369316"/>
                      </a:lnTo>
                      <a:lnTo>
                        <a:pt x="0" y="0"/>
                      </a:lnTo>
                      <a:lnTo>
                        <a:pt x="233299" y="0"/>
                      </a:lnTo>
                      <a:close/>
                    </a:path>
                  </a:pathLst>
                </a:custGeom>
                <a:solidFill>
                  <a:srgbClr val="666666"/>
                </a:solidFill>
                <a:ln w="0" cap="flat" cmpd="sng" algn="ctr">
                  <a:solidFill>
                    <a:srgbClr val="6666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00" name="Straight Connector 299"/>
                <p:cNvCxnSpPr/>
                <p:nvPr/>
              </p:nvCxnSpPr>
              <p:spPr>
                <a:xfrm>
                  <a:off x="5084699" y="3084322"/>
                  <a:ext cx="0" cy="45910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flipH="1">
                  <a:off x="5520182" y="2636266"/>
                  <a:ext cx="199517"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5719699" y="2398141"/>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5281930" y="2398141"/>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flipH="1">
                  <a:off x="5084699" y="2636266"/>
                  <a:ext cx="19723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a:off x="5084699" y="2388616"/>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flipH="1">
                  <a:off x="5084699" y="3084322"/>
                  <a:ext cx="19723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flipH="1">
                  <a:off x="5520182" y="3084322"/>
                  <a:ext cx="199517"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flipH="1">
                  <a:off x="5281930" y="3084322"/>
                  <a:ext cx="23825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flipH="1">
                  <a:off x="5281930" y="2636266"/>
                  <a:ext cx="23825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5281930" y="2636266"/>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5084699" y="2636266"/>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a:off x="5520182" y="2636266"/>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5084699" y="2388616"/>
                  <a:ext cx="63500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a:off x="5719699" y="2636266"/>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a:off x="4835779" y="2398141"/>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a:off x="4597527" y="2398141"/>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flipH="1">
                  <a:off x="4380357" y="2636266"/>
                  <a:ext cx="21717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a:off x="4380357" y="2388616"/>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flipH="1">
                  <a:off x="4380357" y="3084322"/>
                  <a:ext cx="21717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flipH="1">
                  <a:off x="4597527" y="2636266"/>
                  <a:ext cx="23825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a:off x="4835779" y="2636266"/>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a:off x="4597527" y="2636266"/>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4380357" y="2636266"/>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flipH="1">
                  <a:off x="4597527" y="3084322"/>
                  <a:ext cx="23825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flipH="1">
                  <a:off x="4380357" y="3543427"/>
                  <a:ext cx="21717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a:off x="4380357" y="3543427"/>
                  <a:ext cx="0" cy="21755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a:off x="4597527" y="3543427"/>
                  <a:ext cx="0" cy="22707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flipH="1">
                  <a:off x="4597527" y="3543427"/>
                  <a:ext cx="23825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a:off x="4835779" y="3543427"/>
                  <a:ext cx="0" cy="20802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a:off x="5084699" y="3543427"/>
                  <a:ext cx="0" cy="237744"/>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flipH="1">
                  <a:off x="5084699" y="3543427"/>
                  <a:ext cx="19723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5281930" y="3543427"/>
                  <a:ext cx="0" cy="21755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flipH="1">
                  <a:off x="5281930" y="3543427"/>
                  <a:ext cx="23825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5520182" y="3543427"/>
                  <a:ext cx="0" cy="19748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flipH="1">
                  <a:off x="5520182" y="3543427"/>
                  <a:ext cx="199517"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5719699" y="3543427"/>
                  <a:ext cx="0" cy="20802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4380357" y="3084322"/>
                  <a:ext cx="0" cy="45910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4597527" y="3084322"/>
                  <a:ext cx="0" cy="45910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a:off x="4835779" y="3084322"/>
                  <a:ext cx="0" cy="45910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flipH="1">
                  <a:off x="4835779" y="2636266"/>
                  <a:ext cx="24892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a:off x="4380357" y="2388616"/>
                  <a:ext cx="70434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flipH="1">
                  <a:off x="4835779" y="3084322"/>
                  <a:ext cx="24892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H="1">
                  <a:off x="4835779" y="3543427"/>
                  <a:ext cx="24892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a:off x="5520182" y="2398141"/>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a:off x="5281930" y="3084322"/>
                  <a:ext cx="0" cy="45910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a:off x="5520182" y="3084322"/>
                  <a:ext cx="0" cy="45910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a:off x="5719699" y="3084322"/>
                  <a:ext cx="0" cy="45910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a:off x="6097270" y="2398141"/>
                  <a:ext cx="0" cy="1353312"/>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a:off x="5956935" y="2388616"/>
                  <a:ext cx="14033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a:off x="5956935" y="2388616"/>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a:off x="5956935" y="2636266"/>
                  <a:ext cx="0" cy="90716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a:off x="5956935" y="3543427"/>
                  <a:ext cx="0" cy="20802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flipH="1">
                  <a:off x="5719699" y="3543427"/>
                  <a:ext cx="23723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flipH="1">
                  <a:off x="5719699" y="3084322"/>
                  <a:ext cx="228854"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flipH="1">
                  <a:off x="5719699" y="2636266"/>
                  <a:ext cx="23723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a:off x="5719699" y="2388616"/>
                  <a:ext cx="23723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4161917" y="2388616"/>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flipH="1">
                  <a:off x="3925951" y="2636266"/>
                  <a:ext cx="23596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a:off x="3924808" y="2418334"/>
                  <a:ext cx="1016" cy="217932"/>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a:off x="3695954" y="2398141"/>
                  <a:ext cx="1143"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flipH="1">
                  <a:off x="3930015" y="3084322"/>
                  <a:ext cx="23190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a:off x="3925951" y="2636266"/>
                  <a:ext cx="4064"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flipH="1">
                  <a:off x="3697097" y="2636266"/>
                  <a:ext cx="228854"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flipH="1">
                  <a:off x="3701288" y="3084322"/>
                  <a:ext cx="228727"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3697097" y="2636266"/>
                  <a:ext cx="4191"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4072732" y="2626740"/>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a:off x="3470275" y="2636266"/>
                  <a:ext cx="7239"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a:off x="3467227" y="2398141"/>
                  <a:ext cx="3048"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flipH="1">
                  <a:off x="3189859" y="2636266"/>
                  <a:ext cx="28041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p:nvPr/>
              </p:nvCxnSpPr>
              <p:spPr>
                <a:xfrm flipH="1">
                  <a:off x="3308985" y="3084322"/>
                  <a:ext cx="168529"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a:off x="3485007" y="3543427"/>
                  <a:ext cx="2032" cy="149098"/>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flipH="1">
                  <a:off x="3406902" y="3543427"/>
                  <a:ext cx="7810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a:off x="3703193" y="3543427"/>
                  <a:ext cx="1143" cy="21755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flipH="1">
                  <a:off x="3703193" y="3543427"/>
                  <a:ext cx="228854"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a:off x="3932047" y="3543427"/>
                  <a:ext cx="1143" cy="268478"/>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flipH="1">
                  <a:off x="3932047" y="3543427"/>
                  <a:ext cx="22987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a:off x="4161917" y="3543427"/>
                  <a:ext cx="0" cy="247269"/>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flipH="1">
                  <a:off x="3470275" y="2636266"/>
                  <a:ext cx="22682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a:off x="3477514" y="3084322"/>
                  <a:ext cx="7493" cy="45910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flipH="1">
                  <a:off x="3477514" y="3084322"/>
                  <a:ext cx="223774"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flipH="1">
                  <a:off x="3485007" y="3543427"/>
                  <a:ext cx="21818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a:off x="3701288" y="3084322"/>
                  <a:ext cx="1905" cy="45910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a:off x="3930015" y="3084322"/>
                  <a:ext cx="2032" cy="45910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a:off x="3139059" y="2388616"/>
                  <a:ext cx="1022858"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a:off x="4161917" y="3084322"/>
                  <a:ext cx="0" cy="45910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6" name="Straight Connector 385"/>
                <p:cNvCxnSpPr/>
                <p:nvPr/>
              </p:nvCxnSpPr>
              <p:spPr>
                <a:xfrm flipH="1">
                  <a:off x="4161917" y="3543427"/>
                  <a:ext cx="21844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flipH="1">
                  <a:off x="4161917" y="3084322"/>
                  <a:ext cx="21844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a:off x="4161917" y="2388616"/>
                  <a:ext cx="21844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flipH="1">
                  <a:off x="4161917" y="2636266"/>
                  <a:ext cx="21844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279" name="Group 278"/>
            <p:cNvGrpSpPr/>
            <p:nvPr/>
          </p:nvGrpSpPr>
          <p:grpSpPr>
            <a:xfrm>
              <a:off x="3911600" y="718682"/>
              <a:ext cx="1183640" cy="1353997"/>
              <a:chOff x="3911600" y="635000"/>
              <a:chExt cx="1183640" cy="1196340"/>
            </a:xfrm>
          </p:grpSpPr>
          <p:pic>
            <p:nvPicPr>
              <p:cNvPr id="280" name="Picture 27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rot="217200">
                <a:off x="3911600" y="635000"/>
                <a:ext cx="1183640" cy="1196340"/>
              </a:xfrm>
              <a:prstGeom prst="rect">
                <a:avLst/>
              </a:prstGeom>
              <a:solidFill>
                <a:scrgbClr r="0" g="0" b="0">
                  <a:alpha val="0"/>
                </a:scrgbClr>
              </a:solidFill>
            </p:spPr>
          </p:pic>
          <p:sp>
            <p:nvSpPr>
              <p:cNvPr id="281" name="TextBox 280"/>
              <p:cNvSpPr txBox="1"/>
              <p:nvPr/>
            </p:nvSpPr>
            <p:spPr>
              <a:xfrm>
                <a:off x="3962400" y="1090168"/>
                <a:ext cx="1041400" cy="365479"/>
              </a:xfrm>
              <a:prstGeom prst="rect">
                <a:avLst/>
              </a:prstGeom>
              <a:noFill/>
            </p:spPr>
            <p:txBody>
              <a:bodyPr vert="horz" rtlCol="0">
                <a:spAutoFit/>
              </a:bodyPr>
              <a:lstStyle/>
              <a:p>
                <a:pPr algn="ctr"/>
                <a:r>
                  <a:rPr lang="en-US" sz="1200" b="1" dirty="0" smtClean="0">
                    <a:solidFill>
                      <a:srgbClr val="000000"/>
                    </a:solidFill>
                    <a:latin typeface="Arial - 13"/>
                  </a:rPr>
                  <a:t>Education and</a:t>
                </a:r>
              </a:p>
              <a:p>
                <a:pPr algn="ctr"/>
                <a:r>
                  <a:rPr lang="en-US" sz="1200" b="1" dirty="0" smtClean="0">
                    <a:solidFill>
                      <a:srgbClr val="000000"/>
                    </a:solidFill>
                    <a:latin typeface="Arial - 13"/>
                  </a:rPr>
                  <a:t>communication</a:t>
                </a:r>
                <a:endParaRPr lang="en-US" sz="1200" b="1" dirty="0">
                  <a:solidFill>
                    <a:srgbClr val="000000"/>
                  </a:solidFill>
                  <a:latin typeface="Arial - 13"/>
                </a:endParaRPr>
              </a:p>
            </p:txBody>
          </p: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518" y="513"/>
            <a:ext cx="10159493" cy="603758"/>
            <a:chOff x="507" y="507"/>
            <a:chExt cx="10264267" cy="603758"/>
          </a:xfrm>
        </p:grpSpPr>
        <p:pic>
          <p:nvPicPr>
            <p:cNvPr id="2" name="Picture 1"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3" name="TextBox 2"/>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sp>
        <p:nvSpPr>
          <p:cNvPr id="5" name="TextBox 4"/>
          <p:cNvSpPr txBox="1"/>
          <p:nvPr/>
        </p:nvSpPr>
        <p:spPr>
          <a:xfrm>
            <a:off x="889000" y="1079500"/>
            <a:ext cx="8432800" cy="5262979"/>
          </a:xfrm>
          <a:prstGeom prst="rect">
            <a:avLst/>
          </a:prstGeom>
          <a:noFill/>
        </p:spPr>
        <p:txBody>
          <a:bodyPr vert="horz" rtlCol="0">
            <a:spAutoFit/>
          </a:bodyPr>
          <a:lstStyle/>
          <a:p>
            <a:r>
              <a:rPr lang="en-US" sz="2800" b="1" dirty="0" smtClean="0">
                <a:solidFill>
                  <a:srgbClr val="FF0000"/>
                </a:solidFill>
                <a:latin typeface="+mj-lt"/>
              </a:rPr>
              <a:t>What is the core CPI?</a:t>
            </a:r>
          </a:p>
          <a:p>
            <a:endParaRPr lang="en-US" sz="2800" b="1" dirty="0" smtClean="0">
              <a:solidFill>
                <a:srgbClr val="FF0000"/>
              </a:solidFill>
              <a:latin typeface="Arial - 26"/>
            </a:endParaRPr>
          </a:p>
          <a:p>
            <a:r>
              <a:rPr lang="en-US" sz="2800" dirty="0" smtClean="0"/>
              <a:t>Th</a:t>
            </a:r>
            <a:r>
              <a:rPr lang="en-US" sz="2800" dirty="0" smtClean="0">
                <a:solidFill>
                  <a:srgbClr val="000000"/>
                </a:solidFill>
              </a:rPr>
              <a:t>e core CPI is the CPI </a:t>
            </a:r>
            <a:r>
              <a:rPr lang="en-US" sz="2800" i="1" dirty="0" smtClean="0">
                <a:solidFill>
                  <a:srgbClr val="000000"/>
                </a:solidFill>
              </a:rPr>
              <a:t>excluding</a:t>
            </a:r>
            <a:r>
              <a:rPr lang="en-US" sz="2800" dirty="0" smtClean="0">
                <a:solidFill>
                  <a:srgbClr val="000000"/>
                </a:solidFill>
              </a:rPr>
              <a:t> food and energy.  </a:t>
            </a:r>
          </a:p>
          <a:p>
            <a:endParaRPr lang="en-US" sz="2800" dirty="0" smtClean="0">
              <a:solidFill>
                <a:srgbClr val="000000"/>
              </a:solidFill>
            </a:endParaRPr>
          </a:p>
          <a:p>
            <a:r>
              <a:rPr lang="en-US" sz="2800" dirty="0" smtClean="0">
                <a:solidFill>
                  <a:srgbClr val="000000"/>
                </a:solidFill>
              </a:rPr>
              <a:t>Food and energy prices tend to be more volatile and subject to more price variation. Sharp and often short-term movements can obscure longer-term and underlying trends in other categories.</a:t>
            </a:r>
          </a:p>
          <a:p>
            <a:endParaRPr lang="en-US" sz="2800" dirty="0" smtClean="0">
              <a:solidFill>
                <a:srgbClr val="000000"/>
              </a:solidFill>
            </a:endParaRPr>
          </a:p>
          <a:p>
            <a:r>
              <a:rPr lang="en-US" sz="2800" dirty="0" smtClean="0">
                <a:solidFill>
                  <a:srgbClr val="000000"/>
                </a:solidFill>
              </a:rPr>
              <a:t>By excluding food and energy, the core CPI indicates the short-run inflation trend without the risk of volatile prices concealing the true picture of that trend.</a:t>
            </a: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5050" y="879410"/>
            <a:ext cx="7315200" cy="4693593"/>
          </a:xfrm>
          <a:prstGeom prst="rect">
            <a:avLst/>
          </a:prstGeom>
          <a:noFill/>
        </p:spPr>
        <p:txBody>
          <a:bodyPr vert="horz" rtlCol="0">
            <a:spAutoFit/>
          </a:bodyPr>
          <a:lstStyle/>
          <a:p>
            <a:pPr algn="ctr"/>
            <a:r>
              <a:rPr lang="en-US" sz="2800" b="1" dirty="0" smtClean="0">
                <a:solidFill>
                  <a:srgbClr val="24364D"/>
                </a:solidFill>
                <a:latin typeface="+mj-lt"/>
              </a:rPr>
              <a:t>The Eight Major Groups of the CPI </a:t>
            </a:r>
          </a:p>
          <a:p>
            <a:endParaRPr lang="en-US" sz="2800" b="1" dirty="0" smtClean="0">
              <a:solidFill>
                <a:srgbClr val="24364D"/>
              </a:solidFill>
              <a:latin typeface="+mj-lt"/>
            </a:endParaRPr>
          </a:p>
          <a:p>
            <a:pPr algn="ctr"/>
            <a:r>
              <a:rPr lang="en-US" sz="2800" b="1" dirty="0" smtClean="0">
                <a:solidFill>
                  <a:srgbClr val="0033CC"/>
                </a:solidFill>
              </a:rPr>
              <a:t>Food and beverages</a:t>
            </a:r>
          </a:p>
          <a:p>
            <a:pPr algn="ctr"/>
            <a:r>
              <a:rPr lang="en-US" sz="2800" b="1" dirty="0" smtClean="0">
                <a:solidFill>
                  <a:srgbClr val="0033CC"/>
                </a:solidFill>
              </a:rPr>
              <a:t>Housing</a:t>
            </a:r>
          </a:p>
          <a:p>
            <a:pPr algn="ctr"/>
            <a:r>
              <a:rPr lang="en-US" sz="2800" b="1" dirty="0" smtClean="0">
                <a:solidFill>
                  <a:srgbClr val="0033CC"/>
                </a:solidFill>
              </a:rPr>
              <a:t>Apparel</a:t>
            </a:r>
          </a:p>
          <a:p>
            <a:pPr algn="ctr"/>
            <a:r>
              <a:rPr lang="en-US" sz="2800" b="1" dirty="0" smtClean="0">
                <a:solidFill>
                  <a:srgbClr val="0033CC"/>
                </a:solidFill>
              </a:rPr>
              <a:t>Transportation</a:t>
            </a:r>
          </a:p>
          <a:p>
            <a:pPr algn="ctr"/>
            <a:r>
              <a:rPr lang="en-US" sz="2800" b="1" dirty="0" smtClean="0">
                <a:solidFill>
                  <a:srgbClr val="0033CC"/>
                </a:solidFill>
              </a:rPr>
              <a:t>Medical care</a:t>
            </a:r>
          </a:p>
          <a:p>
            <a:pPr algn="ctr"/>
            <a:r>
              <a:rPr lang="en-US" sz="2800" b="1" dirty="0" smtClean="0">
                <a:solidFill>
                  <a:srgbClr val="0033CC"/>
                </a:solidFill>
              </a:rPr>
              <a:t>Recreation</a:t>
            </a:r>
          </a:p>
          <a:p>
            <a:pPr algn="ctr"/>
            <a:r>
              <a:rPr lang="en-US" sz="2800" b="1" dirty="0" smtClean="0">
                <a:solidFill>
                  <a:srgbClr val="0033CC"/>
                </a:solidFill>
              </a:rPr>
              <a:t>Education and communication </a:t>
            </a:r>
          </a:p>
          <a:p>
            <a:pPr algn="ctr"/>
            <a:r>
              <a:rPr lang="en-US" sz="2800" b="1" dirty="0" smtClean="0">
                <a:solidFill>
                  <a:srgbClr val="0033CC"/>
                </a:solidFill>
              </a:rPr>
              <a:t>Other goods and services</a:t>
            </a:r>
          </a:p>
          <a:p>
            <a:pPr algn="ctr"/>
            <a:r>
              <a:rPr lang="en-US" sz="1900" b="1" dirty="0" smtClean="0">
                <a:solidFill>
                  <a:srgbClr val="004040"/>
                </a:solidFill>
                <a:latin typeface="Arial - 26"/>
              </a:rPr>
              <a:t> </a:t>
            </a:r>
            <a:endParaRPr lang="en-US" sz="1900" b="1" dirty="0">
              <a:solidFill>
                <a:srgbClr val="004040"/>
              </a:solidFill>
              <a:latin typeface="Arial - 26"/>
            </a:endParaRPr>
          </a:p>
        </p:txBody>
      </p:sp>
      <p:grpSp>
        <p:nvGrpSpPr>
          <p:cNvPr id="6" name="Group 5"/>
          <p:cNvGrpSpPr/>
          <p:nvPr/>
        </p:nvGrpSpPr>
        <p:grpSpPr>
          <a:xfrm>
            <a:off x="6089581" y="5764444"/>
            <a:ext cx="3646587" cy="3452749"/>
            <a:chOff x="2975610" y="3902709"/>
            <a:chExt cx="3789681" cy="3710686"/>
          </a:xfrm>
        </p:grpSpPr>
        <p:sp>
          <p:nvSpPr>
            <p:cNvPr id="7" name="Oval 6"/>
            <p:cNvSpPr/>
            <p:nvPr/>
          </p:nvSpPr>
          <p:spPr>
            <a:xfrm>
              <a:off x="3882897" y="7097521"/>
              <a:ext cx="491745" cy="515874"/>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998464" y="7097521"/>
              <a:ext cx="491743" cy="515874"/>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975610" y="3902709"/>
              <a:ext cx="962661" cy="1581151"/>
            </a:xfrm>
            <a:custGeom>
              <a:avLst/>
              <a:gdLst/>
              <a:ahLst/>
              <a:cxnLst/>
              <a:rect l="0" t="0" r="0" b="0"/>
              <a:pathLst>
                <a:path w="962661" h="1581151">
                  <a:moveTo>
                    <a:pt x="0" y="0"/>
                  </a:moveTo>
                  <a:lnTo>
                    <a:pt x="535940" y="0"/>
                  </a:lnTo>
                  <a:lnTo>
                    <a:pt x="962660" y="1581150"/>
                  </a:lnTo>
                </a:path>
              </a:pathLst>
            </a:custGeom>
            <a:ln w="11176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731259" y="5519420"/>
              <a:ext cx="3034032" cy="1446531"/>
            </a:xfrm>
            <a:custGeom>
              <a:avLst/>
              <a:gdLst/>
              <a:ahLst/>
              <a:cxnLst/>
              <a:rect l="0" t="0" r="0" b="0"/>
              <a:pathLst>
                <a:path w="3034032" h="1446531">
                  <a:moveTo>
                    <a:pt x="332741" y="0"/>
                  </a:moveTo>
                  <a:lnTo>
                    <a:pt x="6350" y="1236980"/>
                  </a:lnTo>
                  <a:lnTo>
                    <a:pt x="0" y="1262380"/>
                  </a:lnTo>
                  <a:lnTo>
                    <a:pt x="0" y="1309370"/>
                  </a:lnTo>
                  <a:lnTo>
                    <a:pt x="6350" y="1348739"/>
                  </a:lnTo>
                  <a:lnTo>
                    <a:pt x="13970" y="1376680"/>
                  </a:lnTo>
                  <a:lnTo>
                    <a:pt x="34291" y="1398270"/>
                  </a:lnTo>
                  <a:lnTo>
                    <a:pt x="45720" y="1409699"/>
                  </a:lnTo>
                  <a:lnTo>
                    <a:pt x="76200" y="1430020"/>
                  </a:lnTo>
                  <a:lnTo>
                    <a:pt x="118111" y="1440180"/>
                  </a:lnTo>
                  <a:lnTo>
                    <a:pt x="195581" y="1446530"/>
                  </a:lnTo>
                  <a:lnTo>
                    <a:pt x="3034031" y="1446530"/>
                  </a:lnTo>
                </a:path>
              </a:pathLst>
            </a:custGeom>
            <a:ln w="11176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p:cNvCxnSpPr/>
            <p:nvPr/>
          </p:nvCxnSpPr>
          <p:spPr>
            <a:xfrm>
              <a:off x="5781421" y="5482971"/>
              <a:ext cx="795273" cy="0"/>
            </a:xfrm>
            <a:prstGeom prst="line">
              <a:avLst/>
            </a:prstGeom>
            <a:ln w="508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5190490" y="5519420"/>
              <a:ext cx="820420" cy="1346200"/>
            </a:xfrm>
            <a:custGeom>
              <a:avLst/>
              <a:gdLst/>
              <a:ahLst/>
              <a:cxnLst/>
              <a:rect l="0" t="0" r="0" b="0"/>
              <a:pathLst>
                <a:path w="820420" h="1346200">
                  <a:moveTo>
                    <a:pt x="335280" y="0"/>
                  </a:moveTo>
                  <a:lnTo>
                    <a:pt x="8889" y="1158239"/>
                  </a:lnTo>
                  <a:lnTo>
                    <a:pt x="0" y="1200149"/>
                  </a:lnTo>
                  <a:lnTo>
                    <a:pt x="0" y="1239520"/>
                  </a:lnTo>
                  <a:lnTo>
                    <a:pt x="3810" y="1256030"/>
                  </a:lnTo>
                  <a:lnTo>
                    <a:pt x="13969" y="1286510"/>
                  </a:lnTo>
                  <a:lnTo>
                    <a:pt x="34289" y="1309370"/>
                  </a:lnTo>
                  <a:lnTo>
                    <a:pt x="45719" y="1318260"/>
                  </a:lnTo>
                  <a:lnTo>
                    <a:pt x="76200" y="1334770"/>
                  </a:lnTo>
                  <a:lnTo>
                    <a:pt x="111760" y="1342389"/>
                  </a:lnTo>
                  <a:lnTo>
                    <a:pt x="156210" y="1346199"/>
                  </a:lnTo>
                  <a:lnTo>
                    <a:pt x="820419" y="1346199"/>
                  </a:lnTo>
                </a:path>
              </a:pathLst>
            </a:custGeom>
            <a:ln w="11176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982720" y="5511800"/>
              <a:ext cx="1836421" cy="7621"/>
            </a:xfrm>
            <a:custGeom>
              <a:avLst/>
              <a:gdLst/>
              <a:ahLst/>
              <a:cxnLst/>
              <a:rect l="0" t="0" r="0" b="0"/>
              <a:pathLst>
                <a:path w="1836421" h="7621">
                  <a:moveTo>
                    <a:pt x="0" y="0"/>
                  </a:moveTo>
                  <a:lnTo>
                    <a:pt x="81280" y="7620"/>
                  </a:lnTo>
                  <a:lnTo>
                    <a:pt x="1836420" y="7620"/>
                  </a:lnTo>
                </a:path>
              </a:pathLst>
            </a:custGeom>
            <a:ln w="16764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4001261" y="7025385"/>
              <a:ext cx="232919" cy="429388"/>
            </a:xfrm>
            <a:custGeom>
              <a:avLst/>
              <a:gdLst/>
              <a:ahLst/>
              <a:cxnLst/>
              <a:rect l="0" t="0" r="0" b="0"/>
              <a:pathLst>
                <a:path w="232919" h="429388">
                  <a:moveTo>
                    <a:pt x="232918" y="0"/>
                  </a:moveTo>
                  <a:lnTo>
                    <a:pt x="212091" y="429387"/>
                  </a:lnTo>
                  <a:lnTo>
                    <a:pt x="84583" y="368935"/>
                  </a:lnTo>
                  <a:lnTo>
                    <a:pt x="0" y="0"/>
                  </a:lnTo>
                  <a:close/>
                </a:path>
              </a:pathLst>
            </a:custGeom>
            <a:solidFill>
              <a:srgbClr val="666666"/>
            </a:solidFill>
            <a:ln w="0" cap="flat" cmpd="sng" algn="ctr">
              <a:solidFill>
                <a:srgbClr val="6666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095619" y="7010527"/>
              <a:ext cx="233299" cy="429388"/>
            </a:xfrm>
            <a:custGeom>
              <a:avLst/>
              <a:gdLst/>
              <a:ahLst/>
              <a:cxnLst/>
              <a:rect l="0" t="0" r="0" b="0"/>
              <a:pathLst>
                <a:path w="233299" h="429388">
                  <a:moveTo>
                    <a:pt x="213106" y="429387"/>
                  </a:moveTo>
                  <a:lnTo>
                    <a:pt x="84582" y="369316"/>
                  </a:lnTo>
                  <a:lnTo>
                    <a:pt x="0" y="0"/>
                  </a:lnTo>
                  <a:lnTo>
                    <a:pt x="233298" y="0"/>
                  </a:lnTo>
                  <a:close/>
                </a:path>
              </a:pathLst>
            </a:custGeom>
            <a:solidFill>
              <a:srgbClr val="666666"/>
            </a:solidFill>
            <a:ln w="0" cap="flat" cmpd="sng" algn="ctr">
              <a:solidFill>
                <a:srgbClr val="6666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5554598" y="47861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990082" y="4338065"/>
              <a:ext cx="19951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89598" y="4099940"/>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51829" y="4099940"/>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554598" y="4338065"/>
              <a:ext cx="19723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54598" y="4090415"/>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554598" y="4786121"/>
              <a:ext cx="19723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990082" y="4786121"/>
              <a:ext cx="19951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751829" y="4786121"/>
              <a:ext cx="238253"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751829" y="4338065"/>
              <a:ext cx="238253"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751829" y="43380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554598" y="43380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990082" y="43380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54598" y="4090415"/>
              <a:ext cx="63500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189598" y="43380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305678" y="4099940"/>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067427" y="4099940"/>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850257" y="4338065"/>
              <a:ext cx="21717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850257" y="4090415"/>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850257" y="4786121"/>
              <a:ext cx="21717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067427" y="4338065"/>
              <a:ext cx="23825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305678" y="43380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067427" y="43380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850257" y="43380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067427" y="4786121"/>
              <a:ext cx="23825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850257" y="5245227"/>
              <a:ext cx="21717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50257" y="5245227"/>
              <a:ext cx="0" cy="21755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067427" y="5245227"/>
              <a:ext cx="0" cy="22707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5067427" y="5245227"/>
              <a:ext cx="23825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305678" y="5245227"/>
              <a:ext cx="0" cy="20802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54598" y="5245227"/>
              <a:ext cx="0" cy="237744"/>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5554598" y="5245227"/>
              <a:ext cx="19723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751829" y="5245227"/>
              <a:ext cx="0" cy="21755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751829" y="5245227"/>
              <a:ext cx="238253"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990082" y="5245227"/>
              <a:ext cx="0" cy="197484"/>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5990082" y="5245227"/>
              <a:ext cx="19951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189598" y="5245227"/>
              <a:ext cx="0" cy="20802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850257" y="47861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067427" y="47861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305678" y="47861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305678" y="4338065"/>
              <a:ext cx="24892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850257" y="4090415"/>
              <a:ext cx="70434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5305678" y="4786121"/>
              <a:ext cx="24892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305678" y="5245227"/>
              <a:ext cx="24892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990082" y="4099940"/>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751829" y="47861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990082" y="47861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189598" y="47861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567169" y="4099940"/>
              <a:ext cx="0" cy="1353313"/>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426834" y="4090415"/>
              <a:ext cx="14033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426834" y="4090415"/>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426834" y="4338065"/>
              <a:ext cx="0" cy="907162"/>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426834" y="5245227"/>
              <a:ext cx="0" cy="20802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6189598" y="5245227"/>
              <a:ext cx="23723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6189598" y="4786121"/>
              <a:ext cx="22885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6189598" y="4338065"/>
              <a:ext cx="23723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189598" y="4090415"/>
              <a:ext cx="23723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631816" y="4090415"/>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4395851" y="4338065"/>
              <a:ext cx="23596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394708" y="4120134"/>
              <a:ext cx="1015" cy="21793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165853" y="4099940"/>
              <a:ext cx="1143"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4399915" y="4786121"/>
              <a:ext cx="23190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395851" y="4338065"/>
              <a:ext cx="4064"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4166996" y="4338065"/>
              <a:ext cx="22885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4171188" y="4786121"/>
              <a:ext cx="228727"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166996" y="4338065"/>
              <a:ext cx="4192"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631816" y="43380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940175" y="4338065"/>
              <a:ext cx="7239"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937127" y="4099940"/>
              <a:ext cx="3048"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3659759" y="4338065"/>
              <a:ext cx="28041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3778884" y="4786121"/>
              <a:ext cx="16853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954907" y="5245227"/>
              <a:ext cx="2032" cy="149098"/>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3876802" y="5245227"/>
              <a:ext cx="7810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173092" y="5245227"/>
              <a:ext cx="1143" cy="21755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4173092" y="5245227"/>
              <a:ext cx="228854"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401946" y="5245227"/>
              <a:ext cx="1144" cy="268477"/>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4401946" y="5245227"/>
              <a:ext cx="22987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631816" y="5245227"/>
              <a:ext cx="0" cy="247269"/>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3940175" y="4338065"/>
              <a:ext cx="22682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947414" y="4786121"/>
              <a:ext cx="7493"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3947414" y="4786121"/>
              <a:ext cx="223774"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3954907" y="5245227"/>
              <a:ext cx="21818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171188" y="4786121"/>
              <a:ext cx="1904"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399915" y="4786121"/>
              <a:ext cx="2031"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608959" y="4090415"/>
              <a:ext cx="1022857"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631816" y="47861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4631816" y="5245227"/>
              <a:ext cx="21844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4631816" y="4786121"/>
              <a:ext cx="21844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631816" y="4090415"/>
              <a:ext cx="21844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4631816" y="4338065"/>
              <a:ext cx="21844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518" y="513"/>
            <a:ext cx="10159493" cy="603758"/>
            <a:chOff x="507" y="507"/>
            <a:chExt cx="10264267" cy="603758"/>
          </a:xfrm>
        </p:grpSpPr>
        <p:pic>
          <p:nvPicPr>
            <p:cNvPr id="107" name="Picture 106"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108" name="TextBox 107"/>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spTree>
    <p:extLst>
      <p:ext uri="{BB962C8B-B14F-4D97-AF65-F5344CB8AC3E}">
        <p14:creationId xmlns:p14="http://schemas.microsoft.com/office/powerpoint/2010/main" xmlns="" val="1499114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518" y="513"/>
            <a:ext cx="10159493" cy="603758"/>
            <a:chOff x="507" y="507"/>
            <a:chExt cx="10264267" cy="603758"/>
          </a:xfrm>
        </p:grpSpPr>
        <p:pic>
          <p:nvPicPr>
            <p:cNvPr id="2" name="Picture 1"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3" name="TextBox 2"/>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sp>
        <p:nvSpPr>
          <p:cNvPr id="5" name="TextBox 4"/>
          <p:cNvSpPr txBox="1"/>
          <p:nvPr/>
        </p:nvSpPr>
        <p:spPr>
          <a:xfrm>
            <a:off x="889000" y="1079500"/>
            <a:ext cx="6324600" cy="523220"/>
          </a:xfrm>
          <a:prstGeom prst="rect">
            <a:avLst/>
          </a:prstGeom>
          <a:noFill/>
        </p:spPr>
        <p:txBody>
          <a:bodyPr vert="horz" wrap="square" rtlCol="0">
            <a:spAutoFit/>
          </a:bodyPr>
          <a:lstStyle/>
          <a:p>
            <a:r>
              <a:rPr lang="en-US" sz="2800" dirty="0" smtClean="0">
                <a:solidFill>
                  <a:srgbClr val="000000"/>
                </a:solidFill>
                <a:latin typeface="+mj-lt"/>
              </a:rPr>
              <a:t>What is inflation?</a:t>
            </a:r>
            <a:endParaRPr lang="en-US" sz="2800" dirty="0">
              <a:solidFill>
                <a:srgbClr val="000000"/>
              </a:solidFill>
              <a:latin typeface="+mj-lt"/>
            </a:endParaRPr>
          </a:p>
        </p:txBody>
      </p:sp>
      <p:sp>
        <p:nvSpPr>
          <p:cNvPr id="6" name="TextBox 5"/>
          <p:cNvSpPr txBox="1"/>
          <p:nvPr/>
        </p:nvSpPr>
        <p:spPr>
          <a:xfrm>
            <a:off x="965200" y="1892323"/>
            <a:ext cx="8204200" cy="1384995"/>
          </a:xfrm>
          <a:prstGeom prst="rect">
            <a:avLst/>
          </a:prstGeom>
          <a:noFill/>
        </p:spPr>
        <p:txBody>
          <a:bodyPr vert="horz" rtlCol="0">
            <a:spAutoFit/>
          </a:bodyPr>
          <a:lstStyle/>
          <a:p>
            <a:r>
              <a:rPr lang="en-US" sz="2800" dirty="0" smtClean="0">
                <a:solidFill>
                  <a:srgbClr val="FF0000"/>
                </a:solidFill>
              </a:rPr>
              <a:t>Inflation is a general rise in the level of prices over time.  It is a sustained increase in the price level of goods and services.</a:t>
            </a:r>
            <a:endParaRPr lang="en-US" sz="2800" dirty="0">
              <a:solidFill>
                <a:srgbClr val="FF0000"/>
              </a:solidFill>
            </a:endParaRPr>
          </a:p>
        </p:txBody>
      </p:sp>
      <p:sp>
        <p:nvSpPr>
          <p:cNvPr id="7" name="TextBox 6"/>
          <p:cNvSpPr txBox="1"/>
          <p:nvPr/>
        </p:nvSpPr>
        <p:spPr>
          <a:xfrm>
            <a:off x="965200" y="3644900"/>
            <a:ext cx="8089900" cy="523220"/>
          </a:xfrm>
          <a:prstGeom prst="rect">
            <a:avLst/>
          </a:prstGeom>
          <a:noFill/>
        </p:spPr>
        <p:txBody>
          <a:bodyPr vert="horz" wrap="square" rtlCol="0">
            <a:spAutoFit/>
          </a:bodyPr>
          <a:lstStyle/>
          <a:p>
            <a:r>
              <a:rPr lang="en-US" sz="2800" dirty="0" smtClean="0">
                <a:solidFill>
                  <a:srgbClr val="000000"/>
                </a:solidFill>
                <a:latin typeface="+mj-lt"/>
              </a:rPr>
              <a:t>How does inflation affect purchasing power?</a:t>
            </a:r>
            <a:endParaRPr lang="en-US" sz="2800" dirty="0">
              <a:solidFill>
                <a:srgbClr val="000000"/>
              </a:solidFill>
              <a:latin typeface="+mj-lt"/>
            </a:endParaRPr>
          </a:p>
        </p:txBody>
      </p:sp>
      <p:sp>
        <p:nvSpPr>
          <p:cNvPr id="8" name="TextBox 7"/>
          <p:cNvSpPr txBox="1"/>
          <p:nvPr/>
        </p:nvSpPr>
        <p:spPr>
          <a:xfrm>
            <a:off x="965200" y="4483107"/>
            <a:ext cx="7924800" cy="2677656"/>
          </a:xfrm>
          <a:prstGeom prst="rect">
            <a:avLst/>
          </a:prstGeom>
          <a:noFill/>
        </p:spPr>
        <p:txBody>
          <a:bodyPr vert="horz" rtlCol="0">
            <a:spAutoFit/>
          </a:bodyPr>
          <a:lstStyle/>
          <a:p>
            <a:r>
              <a:rPr lang="en-US" sz="2800" dirty="0" smtClean="0">
                <a:solidFill>
                  <a:srgbClr val="FF0000"/>
                </a:solidFill>
              </a:rPr>
              <a:t>If a consumer's personal income stays the same or increases at a slower rate than inflation, the consumers aren't able to buy the same goods and services.  Inflation will also reduce the value of people's savings if the interest rate at which the savings grows is less than the rate of inflation.</a:t>
            </a:r>
            <a:endParaRPr lang="en-US" sz="2800" dirty="0">
              <a:solidFill>
                <a:srgbClr val="FF0000"/>
              </a:solidFill>
            </a:endParaRPr>
          </a:p>
        </p:txBody>
      </p:sp>
      <p:sp>
        <p:nvSpPr>
          <p:cNvPr id="9" name="Oval 8"/>
          <p:cNvSpPr/>
          <p:nvPr/>
        </p:nvSpPr>
        <p:spPr>
          <a:xfrm>
            <a:off x="428116" y="1146691"/>
            <a:ext cx="270764" cy="270765"/>
          </a:xfrm>
          <a:prstGeom prst="ellipse">
            <a:avLst/>
          </a:prstGeom>
          <a:solidFill>
            <a:srgbClr val="314A69"/>
          </a:solidFill>
          <a:ln w="38100" cap="flat" cmpd="sng" algn="ctr">
            <a:solidFill>
              <a:srgbClr val="314A6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1800" y="3721109"/>
            <a:ext cx="270764" cy="270765"/>
          </a:xfrm>
          <a:prstGeom prst="ellipse">
            <a:avLst/>
          </a:prstGeom>
          <a:solidFill>
            <a:srgbClr val="314A69"/>
          </a:solidFill>
          <a:ln w="38100" cap="flat" cmpd="sng" algn="ctr">
            <a:solidFill>
              <a:srgbClr val="314A6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518" y="513"/>
            <a:ext cx="10159493" cy="603758"/>
            <a:chOff x="507" y="507"/>
            <a:chExt cx="10264267" cy="603758"/>
          </a:xfrm>
        </p:grpSpPr>
        <p:pic>
          <p:nvPicPr>
            <p:cNvPr id="2" name="Picture 1"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3" name="TextBox 2"/>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sp>
        <p:nvSpPr>
          <p:cNvPr id="5" name="TextBox 4"/>
          <p:cNvSpPr txBox="1"/>
          <p:nvPr/>
        </p:nvSpPr>
        <p:spPr>
          <a:xfrm>
            <a:off x="889000" y="1079500"/>
            <a:ext cx="6781800" cy="523220"/>
          </a:xfrm>
          <a:prstGeom prst="rect">
            <a:avLst/>
          </a:prstGeom>
          <a:noFill/>
        </p:spPr>
        <p:txBody>
          <a:bodyPr vert="horz" wrap="square" rtlCol="0">
            <a:spAutoFit/>
          </a:bodyPr>
          <a:lstStyle/>
          <a:p>
            <a:r>
              <a:rPr lang="en-US" sz="2800" dirty="0" smtClean="0">
                <a:solidFill>
                  <a:srgbClr val="000000"/>
                </a:solidFill>
                <a:latin typeface="+mj-lt"/>
              </a:rPr>
              <a:t>How is the inflation rate calculated?</a:t>
            </a:r>
            <a:endParaRPr lang="en-US" sz="2800" dirty="0">
              <a:solidFill>
                <a:srgbClr val="000000"/>
              </a:solidFill>
              <a:latin typeface="+mj-lt"/>
            </a:endParaRPr>
          </a:p>
        </p:txBody>
      </p:sp>
      <p:sp>
        <p:nvSpPr>
          <p:cNvPr id="6" name="TextBox 5"/>
          <p:cNvSpPr txBox="1"/>
          <p:nvPr/>
        </p:nvSpPr>
        <p:spPr>
          <a:xfrm>
            <a:off x="889000" y="1816104"/>
            <a:ext cx="8229600" cy="1815882"/>
          </a:xfrm>
          <a:prstGeom prst="rect">
            <a:avLst/>
          </a:prstGeom>
          <a:noFill/>
        </p:spPr>
        <p:txBody>
          <a:bodyPr vert="horz" rtlCol="0">
            <a:spAutoFit/>
          </a:bodyPr>
          <a:lstStyle/>
          <a:p>
            <a:r>
              <a:rPr lang="en-US" sz="2800" dirty="0" smtClean="0">
                <a:solidFill>
                  <a:srgbClr val="FF0000"/>
                </a:solidFill>
              </a:rPr>
              <a:t>The inflation rate is a percentage of change in price level determined by comparing the percentage increase in the price level of goods and services from one time period to another.</a:t>
            </a:r>
            <a:endParaRPr lang="en-US" sz="2800" dirty="0">
              <a:solidFill>
                <a:srgbClr val="FF0000"/>
              </a:solidFill>
            </a:endParaRPr>
          </a:p>
        </p:txBody>
      </p:sp>
      <p:sp>
        <p:nvSpPr>
          <p:cNvPr id="7" name="TextBox 6"/>
          <p:cNvSpPr txBox="1"/>
          <p:nvPr/>
        </p:nvSpPr>
        <p:spPr>
          <a:xfrm>
            <a:off x="890608" y="3873524"/>
            <a:ext cx="8102600" cy="523220"/>
          </a:xfrm>
          <a:prstGeom prst="rect">
            <a:avLst/>
          </a:prstGeom>
          <a:noFill/>
        </p:spPr>
        <p:txBody>
          <a:bodyPr vert="horz" rtlCol="0">
            <a:spAutoFit/>
          </a:bodyPr>
          <a:lstStyle/>
          <a:p>
            <a:r>
              <a:rPr lang="en-US" sz="2800" dirty="0" smtClean="0">
                <a:solidFill>
                  <a:srgbClr val="000000"/>
                </a:solidFill>
                <a:latin typeface="+mj-lt"/>
              </a:rPr>
              <a:t>What is the CPI and how does it differ from core CPI?</a:t>
            </a:r>
            <a:endParaRPr lang="en-US" sz="2800" dirty="0">
              <a:solidFill>
                <a:srgbClr val="000000"/>
              </a:solidFill>
              <a:latin typeface="+mj-lt"/>
            </a:endParaRPr>
          </a:p>
        </p:txBody>
      </p:sp>
      <p:sp>
        <p:nvSpPr>
          <p:cNvPr id="8" name="TextBox 7"/>
          <p:cNvSpPr txBox="1"/>
          <p:nvPr/>
        </p:nvSpPr>
        <p:spPr>
          <a:xfrm>
            <a:off x="889000" y="4864100"/>
            <a:ext cx="7950200" cy="2246769"/>
          </a:xfrm>
          <a:prstGeom prst="rect">
            <a:avLst/>
          </a:prstGeom>
          <a:noFill/>
        </p:spPr>
        <p:txBody>
          <a:bodyPr vert="horz" rtlCol="0">
            <a:spAutoFit/>
          </a:bodyPr>
          <a:lstStyle/>
          <a:p>
            <a:r>
              <a:rPr lang="en-US" sz="2800" dirty="0" smtClean="0">
                <a:solidFill>
                  <a:srgbClr val="FF0000"/>
                </a:solidFill>
              </a:rPr>
              <a:t>The CPI is a measure of the average change over time in the prices paid by urban consumers for a market basket of consumer goods and services.  The CPI measures changes on a monthly basis.  The core CPI is the CPI excluding food and energy.</a:t>
            </a:r>
            <a:endParaRPr lang="en-US" sz="2800" dirty="0">
              <a:solidFill>
                <a:srgbClr val="FF0000"/>
              </a:solidFill>
            </a:endParaRPr>
          </a:p>
        </p:txBody>
      </p:sp>
      <p:sp>
        <p:nvSpPr>
          <p:cNvPr id="9" name="Oval 8"/>
          <p:cNvSpPr/>
          <p:nvPr/>
        </p:nvSpPr>
        <p:spPr>
          <a:xfrm>
            <a:off x="428116" y="1146691"/>
            <a:ext cx="270764" cy="270765"/>
          </a:xfrm>
          <a:prstGeom prst="ellipse">
            <a:avLst/>
          </a:prstGeom>
          <a:solidFill>
            <a:srgbClr val="314A69"/>
          </a:solidFill>
          <a:ln w="38100" cap="flat" cmpd="sng" algn="ctr">
            <a:solidFill>
              <a:srgbClr val="314A6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1800" y="3949700"/>
            <a:ext cx="270764" cy="270764"/>
          </a:xfrm>
          <a:prstGeom prst="ellipse">
            <a:avLst/>
          </a:prstGeom>
          <a:solidFill>
            <a:srgbClr val="314A69"/>
          </a:solidFill>
          <a:ln w="38100" cap="flat" cmpd="sng" algn="ctr">
            <a:solidFill>
              <a:srgbClr val="314A6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518" y="513"/>
            <a:ext cx="10159493" cy="603758"/>
            <a:chOff x="507" y="507"/>
            <a:chExt cx="10264267" cy="603758"/>
          </a:xfrm>
        </p:grpSpPr>
        <p:pic>
          <p:nvPicPr>
            <p:cNvPr id="2" name="Picture 1"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3" name="TextBox 2"/>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sp>
        <p:nvSpPr>
          <p:cNvPr id="5" name="TextBox 4"/>
          <p:cNvSpPr txBox="1"/>
          <p:nvPr/>
        </p:nvSpPr>
        <p:spPr>
          <a:xfrm>
            <a:off x="889040" y="2120923"/>
            <a:ext cx="8458160" cy="1384995"/>
          </a:xfrm>
          <a:prstGeom prst="rect">
            <a:avLst/>
          </a:prstGeom>
          <a:noFill/>
        </p:spPr>
        <p:txBody>
          <a:bodyPr vert="horz" wrap="square" rtlCol="0">
            <a:spAutoFit/>
          </a:bodyPr>
          <a:lstStyle/>
          <a:p>
            <a:r>
              <a:rPr lang="en-US" sz="2800" dirty="0" smtClean="0">
                <a:solidFill>
                  <a:srgbClr val="FF0000"/>
                </a:solidFill>
              </a:rPr>
              <a:t>Food and beverages, housing, apparel, transportation, medical care, recreation, education and communication, and other goods and services</a:t>
            </a:r>
            <a:endParaRPr lang="en-US" sz="2800" dirty="0">
              <a:solidFill>
                <a:srgbClr val="FF0000"/>
              </a:solidFill>
            </a:endParaRPr>
          </a:p>
        </p:txBody>
      </p:sp>
      <p:sp>
        <p:nvSpPr>
          <p:cNvPr id="6" name="TextBox 5"/>
          <p:cNvSpPr txBox="1"/>
          <p:nvPr/>
        </p:nvSpPr>
        <p:spPr>
          <a:xfrm>
            <a:off x="889000" y="4025900"/>
            <a:ext cx="8648700" cy="523220"/>
          </a:xfrm>
          <a:prstGeom prst="rect">
            <a:avLst/>
          </a:prstGeom>
          <a:noFill/>
        </p:spPr>
        <p:txBody>
          <a:bodyPr vert="horz" wrap="square" rtlCol="0">
            <a:spAutoFit/>
          </a:bodyPr>
          <a:lstStyle/>
          <a:p>
            <a:r>
              <a:rPr lang="en-US" sz="2800" dirty="0" smtClean="0">
                <a:solidFill>
                  <a:srgbClr val="000000"/>
                </a:solidFill>
                <a:latin typeface="+mj-lt"/>
              </a:rPr>
              <a:t>What is the role of the BLS?</a:t>
            </a:r>
            <a:endParaRPr lang="en-US" sz="2800" dirty="0">
              <a:solidFill>
                <a:srgbClr val="000000"/>
              </a:solidFill>
              <a:latin typeface="+mj-lt"/>
            </a:endParaRPr>
          </a:p>
        </p:txBody>
      </p:sp>
      <p:sp>
        <p:nvSpPr>
          <p:cNvPr id="7" name="TextBox 6"/>
          <p:cNvSpPr txBox="1"/>
          <p:nvPr/>
        </p:nvSpPr>
        <p:spPr>
          <a:xfrm>
            <a:off x="889000" y="4787900"/>
            <a:ext cx="7974814" cy="2246769"/>
          </a:xfrm>
          <a:prstGeom prst="rect">
            <a:avLst/>
          </a:prstGeom>
          <a:noFill/>
        </p:spPr>
        <p:txBody>
          <a:bodyPr vert="horz" rtlCol="0">
            <a:spAutoFit/>
          </a:bodyPr>
          <a:lstStyle/>
          <a:p>
            <a:r>
              <a:rPr lang="en-US" sz="2800" dirty="0" smtClean="0">
                <a:solidFill>
                  <a:srgbClr val="FF0000"/>
                </a:solidFill>
              </a:rPr>
              <a:t>The BLS is a federal agency that collects and analyzes economic data.  It is responsible for measuring labor market activity, working conditions, and price changes in the economy to provide information for private and public </a:t>
            </a:r>
            <a:r>
              <a:rPr lang="en-US" sz="2800" dirty="0" err="1" smtClean="0">
                <a:solidFill>
                  <a:srgbClr val="FF0000"/>
                </a:solidFill>
              </a:rPr>
              <a:t>decisionmaking</a:t>
            </a:r>
            <a:r>
              <a:rPr lang="en-US" sz="2800" dirty="0" smtClean="0">
                <a:solidFill>
                  <a:srgbClr val="FF0000"/>
                </a:solidFill>
              </a:rPr>
              <a:t>.</a:t>
            </a:r>
            <a:endParaRPr lang="en-US" sz="2800" dirty="0">
              <a:solidFill>
                <a:srgbClr val="FF0000"/>
              </a:solidFill>
            </a:endParaRPr>
          </a:p>
        </p:txBody>
      </p:sp>
      <p:sp>
        <p:nvSpPr>
          <p:cNvPr id="8" name="Oval 7"/>
          <p:cNvSpPr/>
          <p:nvPr/>
        </p:nvSpPr>
        <p:spPr>
          <a:xfrm>
            <a:off x="428236" y="1146692"/>
            <a:ext cx="270673" cy="270674"/>
          </a:xfrm>
          <a:prstGeom prst="ellipse">
            <a:avLst/>
          </a:prstGeom>
          <a:solidFill>
            <a:srgbClr val="314A69"/>
          </a:solidFill>
          <a:ln w="38100" cap="flat" cmpd="sng" algn="ctr">
            <a:solidFill>
              <a:srgbClr val="314A6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31800" y="4102100"/>
            <a:ext cx="270764" cy="270764"/>
          </a:xfrm>
          <a:prstGeom prst="ellipse">
            <a:avLst/>
          </a:prstGeom>
          <a:solidFill>
            <a:srgbClr val="314A69"/>
          </a:solidFill>
          <a:ln w="38100" cap="flat" cmpd="sng" algn="ctr">
            <a:solidFill>
              <a:srgbClr val="314A6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31114" y="1080493"/>
            <a:ext cx="8549736" cy="954107"/>
          </a:xfrm>
          <a:prstGeom prst="rect">
            <a:avLst/>
          </a:prstGeom>
          <a:noFill/>
        </p:spPr>
        <p:txBody>
          <a:bodyPr vert="horz" rtlCol="0">
            <a:spAutoFit/>
          </a:bodyPr>
          <a:lstStyle/>
          <a:p>
            <a:r>
              <a:rPr lang="en-US" sz="2800" dirty="0" smtClean="0">
                <a:solidFill>
                  <a:srgbClr val="000000"/>
                </a:solidFill>
                <a:latin typeface="+mj-lt"/>
              </a:rPr>
              <a:t>What are the categories of consumer spending included in the CPI and the core CPI?</a:t>
            </a:r>
            <a:endParaRPr lang="en-US" sz="2800" dirty="0">
              <a:solidFill>
                <a:srgbClr val="0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3"/>
          <p:cNvGrpSpPr>
            <a:grpSpLocks/>
          </p:cNvGrpSpPr>
          <p:nvPr/>
        </p:nvGrpSpPr>
        <p:grpSpPr bwMode="auto">
          <a:xfrm>
            <a:off x="0" y="0"/>
            <a:ext cx="10160000" cy="604838"/>
            <a:chOff x="507" y="507"/>
            <a:chExt cx="10264267" cy="603758"/>
          </a:xfrm>
        </p:grpSpPr>
        <p:pic>
          <p:nvPicPr>
            <p:cNvPr id="28677" name="Picture 1" descr="2nd_page_header.png"/>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 y="507"/>
              <a:ext cx="10264267" cy="603758"/>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8678" name="TextBox 2"/>
            <p:cNvSpPr txBox="1">
              <a:spLocks noChangeArrowheads="1"/>
            </p:cNvSpPr>
            <p:nvPr/>
          </p:nvSpPr>
          <p:spPr bwMode="auto">
            <a:xfrm>
              <a:off x="2019300" y="177800"/>
              <a:ext cx="2565400" cy="276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b="1" smtClean="0">
                  <a:solidFill>
                    <a:srgbClr val="FFFFFF"/>
                  </a:solidFill>
                  <a:latin typeface="Arial - 16"/>
                </a:rPr>
                <a:t>THE MARKET BASKET</a:t>
              </a:r>
            </a:p>
          </p:txBody>
        </p:sp>
      </p:grpSp>
      <p:sp>
        <p:nvSpPr>
          <p:cNvPr id="28675" name="TextBox 10"/>
          <p:cNvSpPr txBox="1">
            <a:spLocks noChangeArrowheads="1"/>
          </p:cNvSpPr>
          <p:nvPr/>
        </p:nvSpPr>
        <p:spPr bwMode="auto">
          <a:xfrm>
            <a:off x="3784600" y="1165901"/>
            <a:ext cx="6375400" cy="7417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dirty="0" smtClean="0">
                <a:solidFill>
                  <a:prstClr val="black"/>
                </a:solidFill>
                <a:latin typeface="+mn-lt"/>
                <a:cs typeface="Arial" charset="0"/>
              </a:rPr>
              <a:t>Actions that satisfy consumers’ wants</a:t>
            </a:r>
          </a:p>
          <a:p>
            <a:pPr eaLnBrk="1" fontAlgn="base" hangingPunct="1">
              <a:spcBef>
                <a:spcPct val="0"/>
              </a:spcBef>
              <a:spcAft>
                <a:spcPct val="0"/>
              </a:spcAft>
            </a:pPr>
            <a:endParaRPr lang="en-US" sz="2800" dirty="0" smtClean="0">
              <a:solidFill>
                <a:prstClr val="black"/>
              </a:solidFill>
              <a:latin typeface="+mn-lt"/>
              <a:cs typeface="Arial" charset="0"/>
            </a:endParaRPr>
          </a:p>
          <a:p>
            <a:pPr eaLnBrk="1" fontAlgn="base" hangingPunct="1">
              <a:spcBef>
                <a:spcPct val="0"/>
              </a:spcBef>
              <a:spcAft>
                <a:spcPct val="0"/>
              </a:spcAft>
            </a:pPr>
            <a:r>
              <a:rPr lang="en-US" sz="2800" dirty="0" smtClean="0">
                <a:solidFill>
                  <a:prstClr val="black"/>
                </a:solidFill>
                <a:latin typeface="+mn-lt"/>
                <a:cs typeface="Arial" charset="0"/>
              </a:rPr>
              <a:t>Agency that collects economic data</a:t>
            </a:r>
          </a:p>
          <a:p>
            <a:pPr eaLnBrk="1" fontAlgn="base" hangingPunct="1">
              <a:spcBef>
                <a:spcPct val="0"/>
              </a:spcBef>
              <a:spcAft>
                <a:spcPct val="0"/>
              </a:spcAft>
            </a:pPr>
            <a:endParaRPr lang="en-US" sz="2800" dirty="0" smtClean="0">
              <a:solidFill>
                <a:prstClr val="black"/>
              </a:solidFill>
              <a:latin typeface="+mn-lt"/>
              <a:cs typeface="Arial" charset="0"/>
            </a:endParaRPr>
          </a:p>
          <a:p>
            <a:pPr eaLnBrk="1" fontAlgn="base" hangingPunct="1">
              <a:spcBef>
                <a:spcPct val="0"/>
              </a:spcBef>
              <a:spcAft>
                <a:spcPct val="0"/>
              </a:spcAft>
            </a:pPr>
            <a:r>
              <a:rPr lang="en-US" sz="2800" dirty="0" smtClean="0">
                <a:solidFill>
                  <a:prstClr val="black"/>
                </a:solidFill>
                <a:latin typeface="+mn-lt"/>
                <a:cs typeface="Arial" charset="0"/>
              </a:rPr>
              <a:t>Percentage change in the average price level</a:t>
            </a:r>
          </a:p>
          <a:p>
            <a:pPr eaLnBrk="1" fontAlgn="base" hangingPunct="1">
              <a:spcBef>
                <a:spcPct val="0"/>
              </a:spcBef>
              <a:spcAft>
                <a:spcPct val="0"/>
              </a:spcAft>
            </a:pPr>
            <a:endParaRPr lang="en-US" sz="2800" dirty="0" smtClean="0">
              <a:solidFill>
                <a:prstClr val="black"/>
              </a:solidFill>
              <a:latin typeface="+mn-lt"/>
              <a:cs typeface="Arial" charset="0"/>
            </a:endParaRPr>
          </a:p>
          <a:p>
            <a:pPr eaLnBrk="1" fontAlgn="base" hangingPunct="1">
              <a:spcBef>
                <a:spcPct val="0"/>
              </a:spcBef>
              <a:spcAft>
                <a:spcPct val="0"/>
              </a:spcAft>
            </a:pPr>
            <a:r>
              <a:rPr lang="en-US" sz="2800" dirty="0" smtClean="0">
                <a:solidFill>
                  <a:prstClr val="black"/>
                </a:solidFill>
                <a:latin typeface="+mn-lt"/>
                <a:cs typeface="Arial" charset="0"/>
              </a:rPr>
              <a:t>Person who uses goods and services</a:t>
            </a:r>
          </a:p>
          <a:p>
            <a:pPr eaLnBrk="1" fontAlgn="base" hangingPunct="1">
              <a:spcBef>
                <a:spcPct val="0"/>
              </a:spcBef>
              <a:spcAft>
                <a:spcPct val="0"/>
              </a:spcAft>
            </a:pPr>
            <a:endParaRPr lang="en-US" sz="2800" dirty="0" smtClean="0">
              <a:solidFill>
                <a:prstClr val="black"/>
              </a:solidFill>
              <a:latin typeface="+mn-lt"/>
              <a:cs typeface="Arial" charset="0"/>
            </a:endParaRPr>
          </a:p>
          <a:p>
            <a:pPr eaLnBrk="1" fontAlgn="base" hangingPunct="1">
              <a:spcBef>
                <a:spcPct val="0"/>
              </a:spcBef>
              <a:spcAft>
                <a:spcPct val="0"/>
              </a:spcAft>
            </a:pPr>
            <a:r>
              <a:rPr lang="en-US" sz="2800" dirty="0" smtClean="0">
                <a:solidFill>
                  <a:prstClr val="black"/>
                </a:solidFill>
                <a:latin typeface="+mn-lt"/>
                <a:cs typeface="Arial" charset="0"/>
              </a:rPr>
              <a:t>Measures the change in the price level from one time period to another</a:t>
            </a:r>
          </a:p>
          <a:p>
            <a:pPr eaLnBrk="1" fontAlgn="base" hangingPunct="1">
              <a:spcBef>
                <a:spcPct val="0"/>
              </a:spcBef>
              <a:spcAft>
                <a:spcPct val="0"/>
              </a:spcAft>
            </a:pPr>
            <a:endParaRPr lang="en-US" sz="2800" dirty="0" smtClean="0">
              <a:solidFill>
                <a:prstClr val="black"/>
              </a:solidFill>
              <a:latin typeface="+mn-lt"/>
              <a:cs typeface="Arial" charset="0"/>
            </a:endParaRPr>
          </a:p>
          <a:p>
            <a:pPr eaLnBrk="1" fontAlgn="base" hangingPunct="1">
              <a:spcBef>
                <a:spcPct val="0"/>
              </a:spcBef>
              <a:spcAft>
                <a:spcPct val="0"/>
              </a:spcAft>
            </a:pPr>
            <a:r>
              <a:rPr lang="en-US" sz="2800" dirty="0" smtClean="0">
                <a:solidFill>
                  <a:prstClr val="black"/>
                </a:solidFill>
                <a:latin typeface="+mn-lt"/>
                <a:cs typeface="Arial" charset="0"/>
              </a:rPr>
              <a:t>Objects that satisfy consumers’ wants</a:t>
            </a:r>
          </a:p>
          <a:p>
            <a:pPr eaLnBrk="1" fontAlgn="base" hangingPunct="1">
              <a:spcBef>
                <a:spcPct val="0"/>
              </a:spcBef>
              <a:spcAft>
                <a:spcPct val="0"/>
              </a:spcAft>
            </a:pPr>
            <a:endParaRPr lang="en-US" sz="2800" dirty="0" smtClean="0">
              <a:solidFill>
                <a:prstClr val="black"/>
              </a:solidFill>
              <a:latin typeface="+mn-lt"/>
              <a:cs typeface="Arial" charset="0"/>
            </a:endParaRPr>
          </a:p>
          <a:p>
            <a:pPr eaLnBrk="1" fontAlgn="base" hangingPunct="1">
              <a:spcBef>
                <a:spcPct val="0"/>
              </a:spcBef>
              <a:spcAft>
                <a:spcPct val="0"/>
              </a:spcAft>
            </a:pPr>
            <a:r>
              <a:rPr lang="en-US" sz="2800" dirty="0" smtClean="0">
                <a:solidFill>
                  <a:prstClr val="black"/>
                </a:solidFill>
                <a:latin typeface="+mn-lt"/>
                <a:cs typeface="Arial" charset="0"/>
              </a:rPr>
              <a:t>A general rise in prices</a:t>
            </a:r>
          </a:p>
          <a:p>
            <a:pPr eaLnBrk="1" fontAlgn="base" hangingPunct="1">
              <a:spcBef>
                <a:spcPct val="0"/>
              </a:spcBef>
              <a:spcAft>
                <a:spcPct val="0"/>
              </a:spcAft>
            </a:pPr>
            <a:endParaRPr lang="en-US" sz="2800" dirty="0" smtClean="0">
              <a:solidFill>
                <a:prstClr val="black"/>
              </a:solidFill>
              <a:latin typeface="+mn-lt"/>
              <a:cs typeface="Arial" charset="0"/>
            </a:endParaRPr>
          </a:p>
          <a:p>
            <a:pPr eaLnBrk="1" fontAlgn="base" hangingPunct="1">
              <a:spcBef>
                <a:spcPct val="0"/>
              </a:spcBef>
              <a:spcAft>
                <a:spcPct val="0"/>
              </a:spcAft>
            </a:pPr>
            <a:r>
              <a:rPr lang="en-US" sz="2800" dirty="0" smtClean="0">
                <a:solidFill>
                  <a:prstClr val="black"/>
                </a:solidFill>
                <a:latin typeface="+mn-lt"/>
                <a:cs typeface="Arial" charset="0"/>
              </a:rPr>
              <a:t>The CPI less food and energy</a:t>
            </a:r>
          </a:p>
        </p:txBody>
      </p:sp>
      <p:sp>
        <p:nvSpPr>
          <p:cNvPr id="28676" name="TextBox 12"/>
          <p:cNvSpPr txBox="1">
            <a:spLocks noChangeArrowheads="1"/>
          </p:cNvSpPr>
          <p:nvPr/>
        </p:nvSpPr>
        <p:spPr bwMode="auto">
          <a:xfrm>
            <a:off x="431800" y="1130317"/>
            <a:ext cx="2895600" cy="70788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Services</a:t>
            </a:r>
          </a:p>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Inflation</a:t>
            </a:r>
          </a:p>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CPI</a:t>
            </a:r>
          </a:p>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BLS</a:t>
            </a:r>
          </a:p>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Consumer</a:t>
            </a:r>
          </a:p>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Inflation rate</a:t>
            </a:r>
          </a:p>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Core CPI</a:t>
            </a:r>
          </a:p>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Goods</a:t>
            </a:r>
          </a:p>
        </p:txBody>
      </p:sp>
    </p:spTree>
    <p:extLst>
      <p:ext uri="{BB962C8B-B14F-4D97-AF65-F5344CB8AC3E}">
        <p14:creationId xmlns:p14="http://schemas.microsoft.com/office/powerpoint/2010/main" xmlns="" val="37059340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3"/>
          <p:cNvGrpSpPr>
            <a:grpSpLocks/>
          </p:cNvGrpSpPr>
          <p:nvPr/>
        </p:nvGrpSpPr>
        <p:grpSpPr bwMode="auto">
          <a:xfrm>
            <a:off x="0" y="0"/>
            <a:ext cx="10160000" cy="604838"/>
            <a:chOff x="507" y="507"/>
            <a:chExt cx="10264267" cy="603758"/>
          </a:xfrm>
        </p:grpSpPr>
        <p:pic>
          <p:nvPicPr>
            <p:cNvPr id="28677" name="Picture 1" descr="2nd_page_header.png"/>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 y="507"/>
              <a:ext cx="10264267" cy="603758"/>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8678" name="TextBox 2"/>
            <p:cNvSpPr txBox="1">
              <a:spLocks noChangeArrowheads="1"/>
            </p:cNvSpPr>
            <p:nvPr/>
          </p:nvSpPr>
          <p:spPr bwMode="auto">
            <a:xfrm>
              <a:off x="2019300" y="177800"/>
              <a:ext cx="2565400" cy="276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b="1" smtClean="0">
                  <a:solidFill>
                    <a:srgbClr val="FFFFFF"/>
                  </a:solidFill>
                  <a:latin typeface="Arial - 16"/>
                </a:rPr>
                <a:t>THE MARKET BASKET</a:t>
              </a:r>
            </a:p>
          </p:txBody>
        </p:sp>
      </p:grpSp>
      <p:sp>
        <p:nvSpPr>
          <p:cNvPr id="28675" name="TextBox 10"/>
          <p:cNvSpPr txBox="1">
            <a:spLocks noChangeArrowheads="1"/>
          </p:cNvSpPr>
          <p:nvPr/>
        </p:nvSpPr>
        <p:spPr bwMode="auto">
          <a:xfrm>
            <a:off x="3784600" y="1165901"/>
            <a:ext cx="6375400" cy="7417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dirty="0" smtClean="0">
                <a:solidFill>
                  <a:prstClr val="black"/>
                </a:solidFill>
                <a:latin typeface="+mn-lt"/>
                <a:cs typeface="Arial" charset="0"/>
              </a:rPr>
              <a:t>Actions that satisfy consumers’ wants</a:t>
            </a:r>
          </a:p>
          <a:p>
            <a:pPr eaLnBrk="1" fontAlgn="base" hangingPunct="1">
              <a:spcBef>
                <a:spcPct val="0"/>
              </a:spcBef>
              <a:spcAft>
                <a:spcPct val="0"/>
              </a:spcAft>
            </a:pPr>
            <a:endParaRPr lang="en-US" sz="2800" dirty="0" smtClean="0">
              <a:solidFill>
                <a:prstClr val="black"/>
              </a:solidFill>
              <a:latin typeface="+mn-lt"/>
              <a:cs typeface="Arial" charset="0"/>
            </a:endParaRPr>
          </a:p>
          <a:p>
            <a:pPr eaLnBrk="1" fontAlgn="base" hangingPunct="1">
              <a:spcBef>
                <a:spcPct val="0"/>
              </a:spcBef>
              <a:spcAft>
                <a:spcPct val="0"/>
              </a:spcAft>
            </a:pPr>
            <a:r>
              <a:rPr lang="en-US" sz="2800" dirty="0" smtClean="0">
                <a:solidFill>
                  <a:prstClr val="black"/>
                </a:solidFill>
                <a:latin typeface="+mn-lt"/>
                <a:cs typeface="Arial" charset="0"/>
              </a:rPr>
              <a:t>Agency that collects economic data</a:t>
            </a:r>
          </a:p>
          <a:p>
            <a:pPr eaLnBrk="1" fontAlgn="base" hangingPunct="1">
              <a:spcBef>
                <a:spcPct val="0"/>
              </a:spcBef>
              <a:spcAft>
                <a:spcPct val="0"/>
              </a:spcAft>
            </a:pPr>
            <a:endParaRPr lang="en-US" sz="2800" dirty="0" smtClean="0">
              <a:solidFill>
                <a:prstClr val="black"/>
              </a:solidFill>
              <a:latin typeface="+mn-lt"/>
              <a:cs typeface="Arial" charset="0"/>
            </a:endParaRPr>
          </a:p>
          <a:p>
            <a:pPr eaLnBrk="1" fontAlgn="base" hangingPunct="1">
              <a:spcBef>
                <a:spcPct val="0"/>
              </a:spcBef>
              <a:spcAft>
                <a:spcPct val="0"/>
              </a:spcAft>
            </a:pPr>
            <a:r>
              <a:rPr lang="en-US" sz="2800" dirty="0" smtClean="0">
                <a:solidFill>
                  <a:prstClr val="black"/>
                </a:solidFill>
                <a:latin typeface="+mn-lt"/>
                <a:cs typeface="Arial" charset="0"/>
              </a:rPr>
              <a:t>Percentage change in the average price level</a:t>
            </a:r>
          </a:p>
          <a:p>
            <a:pPr eaLnBrk="1" fontAlgn="base" hangingPunct="1">
              <a:spcBef>
                <a:spcPct val="0"/>
              </a:spcBef>
              <a:spcAft>
                <a:spcPct val="0"/>
              </a:spcAft>
            </a:pPr>
            <a:endParaRPr lang="en-US" sz="2800" dirty="0" smtClean="0">
              <a:solidFill>
                <a:prstClr val="black"/>
              </a:solidFill>
              <a:latin typeface="+mn-lt"/>
              <a:cs typeface="Arial" charset="0"/>
            </a:endParaRPr>
          </a:p>
          <a:p>
            <a:pPr eaLnBrk="1" fontAlgn="base" hangingPunct="1">
              <a:spcBef>
                <a:spcPct val="0"/>
              </a:spcBef>
              <a:spcAft>
                <a:spcPct val="0"/>
              </a:spcAft>
            </a:pPr>
            <a:r>
              <a:rPr lang="en-US" sz="2800" dirty="0" smtClean="0">
                <a:solidFill>
                  <a:prstClr val="black"/>
                </a:solidFill>
                <a:latin typeface="+mn-lt"/>
                <a:cs typeface="Arial" charset="0"/>
              </a:rPr>
              <a:t>Person who uses goods and services</a:t>
            </a:r>
          </a:p>
          <a:p>
            <a:pPr eaLnBrk="1" fontAlgn="base" hangingPunct="1">
              <a:spcBef>
                <a:spcPct val="0"/>
              </a:spcBef>
              <a:spcAft>
                <a:spcPct val="0"/>
              </a:spcAft>
            </a:pPr>
            <a:endParaRPr lang="en-US" sz="2800" dirty="0" smtClean="0">
              <a:solidFill>
                <a:prstClr val="black"/>
              </a:solidFill>
              <a:latin typeface="+mn-lt"/>
              <a:cs typeface="Arial" charset="0"/>
            </a:endParaRPr>
          </a:p>
          <a:p>
            <a:pPr eaLnBrk="1" fontAlgn="base" hangingPunct="1">
              <a:spcBef>
                <a:spcPct val="0"/>
              </a:spcBef>
              <a:spcAft>
                <a:spcPct val="0"/>
              </a:spcAft>
            </a:pPr>
            <a:r>
              <a:rPr lang="en-US" sz="2800" dirty="0" smtClean="0">
                <a:solidFill>
                  <a:prstClr val="black"/>
                </a:solidFill>
                <a:latin typeface="+mn-lt"/>
                <a:cs typeface="Arial" charset="0"/>
              </a:rPr>
              <a:t>Measures the change in the price level from one time period to another</a:t>
            </a:r>
          </a:p>
          <a:p>
            <a:pPr eaLnBrk="1" fontAlgn="base" hangingPunct="1">
              <a:spcBef>
                <a:spcPct val="0"/>
              </a:spcBef>
              <a:spcAft>
                <a:spcPct val="0"/>
              </a:spcAft>
            </a:pPr>
            <a:endParaRPr lang="en-US" sz="2800" dirty="0" smtClean="0">
              <a:solidFill>
                <a:prstClr val="black"/>
              </a:solidFill>
              <a:latin typeface="+mn-lt"/>
              <a:cs typeface="Arial" charset="0"/>
            </a:endParaRPr>
          </a:p>
          <a:p>
            <a:pPr eaLnBrk="1" fontAlgn="base" hangingPunct="1">
              <a:spcBef>
                <a:spcPct val="0"/>
              </a:spcBef>
              <a:spcAft>
                <a:spcPct val="0"/>
              </a:spcAft>
            </a:pPr>
            <a:r>
              <a:rPr lang="en-US" sz="2800" dirty="0" smtClean="0">
                <a:solidFill>
                  <a:prstClr val="black"/>
                </a:solidFill>
                <a:latin typeface="+mn-lt"/>
                <a:cs typeface="Arial" charset="0"/>
              </a:rPr>
              <a:t>Objects that satisfy consumers’ wants</a:t>
            </a:r>
          </a:p>
          <a:p>
            <a:pPr eaLnBrk="1" fontAlgn="base" hangingPunct="1">
              <a:spcBef>
                <a:spcPct val="0"/>
              </a:spcBef>
              <a:spcAft>
                <a:spcPct val="0"/>
              </a:spcAft>
            </a:pPr>
            <a:endParaRPr lang="en-US" sz="2800" dirty="0" smtClean="0">
              <a:solidFill>
                <a:prstClr val="black"/>
              </a:solidFill>
              <a:latin typeface="+mn-lt"/>
              <a:cs typeface="Arial" charset="0"/>
            </a:endParaRPr>
          </a:p>
          <a:p>
            <a:pPr eaLnBrk="1" fontAlgn="base" hangingPunct="1">
              <a:spcBef>
                <a:spcPct val="0"/>
              </a:spcBef>
              <a:spcAft>
                <a:spcPct val="0"/>
              </a:spcAft>
            </a:pPr>
            <a:r>
              <a:rPr lang="en-US" sz="2800" dirty="0" smtClean="0">
                <a:solidFill>
                  <a:prstClr val="black"/>
                </a:solidFill>
                <a:latin typeface="+mn-lt"/>
                <a:cs typeface="Arial" charset="0"/>
              </a:rPr>
              <a:t>A general rise in prices</a:t>
            </a:r>
          </a:p>
          <a:p>
            <a:pPr eaLnBrk="1" fontAlgn="base" hangingPunct="1">
              <a:spcBef>
                <a:spcPct val="0"/>
              </a:spcBef>
              <a:spcAft>
                <a:spcPct val="0"/>
              </a:spcAft>
            </a:pPr>
            <a:endParaRPr lang="en-US" sz="2800" dirty="0" smtClean="0">
              <a:solidFill>
                <a:prstClr val="black"/>
              </a:solidFill>
              <a:latin typeface="+mn-lt"/>
              <a:cs typeface="Arial" charset="0"/>
            </a:endParaRPr>
          </a:p>
          <a:p>
            <a:pPr eaLnBrk="1" fontAlgn="base" hangingPunct="1">
              <a:spcBef>
                <a:spcPct val="0"/>
              </a:spcBef>
              <a:spcAft>
                <a:spcPct val="0"/>
              </a:spcAft>
            </a:pPr>
            <a:r>
              <a:rPr lang="en-US" sz="2800" dirty="0" smtClean="0">
                <a:solidFill>
                  <a:prstClr val="black"/>
                </a:solidFill>
                <a:latin typeface="+mn-lt"/>
                <a:cs typeface="Arial" charset="0"/>
              </a:rPr>
              <a:t>The CPI less food and energy</a:t>
            </a:r>
          </a:p>
        </p:txBody>
      </p:sp>
      <p:sp>
        <p:nvSpPr>
          <p:cNvPr id="28676" name="TextBox 12"/>
          <p:cNvSpPr txBox="1">
            <a:spLocks noChangeArrowheads="1"/>
          </p:cNvSpPr>
          <p:nvPr/>
        </p:nvSpPr>
        <p:spPr bwMode="auto">
          <a:xfrm>
            <a:off x="431800" y="1130317"/>
            <a:ext cx="2895600" cy="70788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Services</a:t>
            </a:r>
          </a:p>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Inflation</a:t>
            </a:r>
          </a:p>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CPI</a:t>
            </a:r>
          </a:p>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BLS</a:t>
            </a:r>
          </a:p>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Consumer</a:t>
            </a:r>
          </a:p>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Inflation rate</a:t>
            </a:r>
          </a:p>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Core CPI</a:t>
            </a:r>
          </a:p>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Goods</a:t>
            </a:r>
          </a:p>
        </p:txBody>
      </p:sp>
      <p:cxnSp>
        <p:nvCxnSpPr>
          <p:cNvPr id="7" name="Straight Arrow Connector 6"/>
          <p:cNvCxnSpPr/>
          <p:nvPr/>
        </p:nvCxnSpPr>
        <p:spPr>
          <a:xfrm flipV="1">
            <a:off x="1193800" y="2425699"/>
            <a:ext cx="2590800" cy="182880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8" name="Straight Arrow Connector 7"/>
          <p:cNvCxnSpPr/>
          <p:nvPr/>
        </p:nvCxnSpPr>
        <p:spPr>
          <a:xfrm flipV="1">
            <a:off x="1998286" y="1435100"/>
            <a:ext cx="1786314" cy="152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p:nvPr/>
        </p:nvCxnSpPr>
        <p:spPr>
          <a:xfrm flipV="1">
            <a:off x="2794000" y="3263900"/>
            <a:ext cx="990600" cy="280863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p:nvPr/>
        </p:nvCxnSpPr>
        <p:spPr>
          <a:xfrm flipV="1">
            <a:off x="2260600" y="4102100"/>
            <a:ext cx="1524000" cy="106680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p:nvPr/>
        </p:nvCxnSpPr>
        <p:spPr>
          <a:xfrm flipV="1">
            <a:off x="1596043" y="6235700"/>
            <a:ext cx="2188557" cy="152400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7" name="Straight Arrow Connector 16"/>
          <p:cNvCxnSpPr/>
          <p:nvPr/>
        </p:nvCxnSpPr>
        <p:spPr>
          <a:xfrm>
            <a:off x="1946826" y="6921502"/>
            <a:ext cx="1837774" cy="91439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9" name="Straight Arrow Connector 18"/>
          <p:cNvCxnSpPr/>
          <p:nvPr/>
        </p:nvCxnSpPr>
        <p:spPr>
          <a:xfrm>
            <a:off x="1148144" y="3360197"/>
            <a:ext cx="2590800" cy="150390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p:nvPr/>
        </p:nvCxnSpPr>
        <p:spPr>
          <a:xfrm>
            <a:off x="2032000" y="2501901"/>
            <a:ext cx="1706944" cy="4495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xmlns="" val="6036258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3"/>
          <p:cNvGrpSpPr>
            <a:grpSpLocks/>
          </p:cNvGrpSpPr>
          <p:nvPr/>
        </p:nvGrpSpPr>
        <p:grpSpPr bwMode="auto">
          <a:xfrm>
            <a:off x="0" y="0"/>
            <a:ext cx="10160000" cy="604838"/>
            <a:chOff x="507" y="507"/>
            <a:chExt cx="10264267" cy="603758"/>
          </a:xfrm>
        </p:grpSpPr>
        <p:pic>
          <p:nvPicPr>
            <p:cNvPr id="30725" name="Picture 1" descr="2nd_page_header.png"/>
            <p:cNvPicPr>
              <a:picLock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 y="507"/>
              <a:ext cx="10264267" cy="603758"/>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0726" name="TextBox 2"/>
            <p:cNvSpPr txBox="1">
              <a:spLocks noChangeArrowheads="1"/>
            </p:cNvSpPr>
            <p:nvPr/>
          </p:nvSpPr>
          <p:spPr bwMode="auto">
            <a:xfrm>
              <a:off x="2019300" y="177800"/>
              <a:ext cx="2565400" cy="276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b="1" smtClean="0">
                  <a:solidFill>
                    <a:srgbClr val="FFFFFF"/>
                  </a:solidFill>
                  <a:latin typeface="Arial - 16"/>
                </a:rPr>
                <a:t>THE MARKET BASKET</a:t>
              </a:r>
            </a:p>
          </p:txBody>
        </p:sp>
      </p:grpSp>
      <p:sp>
        <p:nvSpPr>
          <p:cNvPr id="30723" name="Rectangle 6"/>
          <p:cNvSpPr>
            <a:spLocks noChangeArrowheads="1"/>
          </p:cNvSpPr>
          <p:nvPr/>
        </p:nvSpPr>
        <p:spPr bwMode="auto">
          <a:xfrm>
            <a:off x="1879600" y="2273305"/>
            <a:ext cx="6019800" cy="2431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fontAlgn="base">
              <a:spcBef>
                <a:spcPct val="0"/>
              </a:spcBef>
              <a:spcAft>
                <a:spcPct val="0"/>
              </a:spcAft>
            </a:pPr>
            <a:endParaRPr lang="en-US" sz="2800" b="1" smtClean="0">
              <a:solidFill>
                <a:srgbClr val="0070C0"/>
              </a:solidFill>
              <a:latin typeface="Arial - 24"/>
            </a:endParaRPr>
          </a:p>
          <a:p>
            <a:pPr algn="ctr" fontAlgn="base">
              <a:spcBef>
                <a:spcPct val="0"/>
              </a:spcBef>
              <a:spcAft>
                <a:spcPct val="0"/>
              </a:spcAft>
            </a:pPr>
            <a:endParaRPr lang="en-US" sz="4800" b="1" smtClean="0">
              <a:solidFill>
                <a:srgbClr val="FF0000"/>
              </a:solidFill>
              <a:latin typeface="Arial - 36"/>
            </a:endParaRPr>
          </a:p>
          <a:p>
            <a:pPr algn="ctr" fontAlgn="base">
              <a:spcBef>
                <a:spcPct val="0"/>
              </a:spcBef>
              <a:spcAft>
                <a:spcPct val="0"/>
              </a:spcAft>
            </a:pPr>
            <a:r>
              <a:rPr lang="en-US" sz="4800" b="1" smtClean="0">
                <a:solidFill>
                  <a:srgbClr val="0070C0"/>
                </a:solidFill>
                <a:latin typeface="Arial - 48"/>
              </a:rPr>
              <a:t> </a:t>
            </a:r>
          </a:p>
          <a:p>
            <a:pPr algn="ctr" fontAlgn="base">
              <a:spcBef>
                <a:spcPct val="0"/>
              </a:spcBef>
              <a:spcAft>
                <a:spcPct val="0"/>
              </a:spcAft>
            </a:pPr>
            <a:endParaRPr lang="en-US" sz="2800" b="1" smtClean="0">
              <a:solidFill>
                <a:srgbClr val="0070C0"/>
              </a:solidFill>
              <a:latin typeface="Arial - 24"/>
            </a:endParaRPr>
          </a:p>
        </p:txBody>
      </p:sp>
      <p:sp>
        <p:nvSpPr>
          <p:cNvPr id="30724" name="TextBox 9"/>
          <p:cNvSpPr txBox="1">
            <a:spLocks noChangeArrowheads="1"/>
          </p:cNvSpPr>
          <p:nvPr/>
        </p:nvSpPr>
        <p:spPr bwMode="auto">
          <a:xfrm>
            <a:off x="1041400" y="1282719"/>
            <a:ext cx="8229600" cy="4955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prstClr val="black"/>
                </a:solidFill>
                <a:latin typeface="+mj-lt"/>
              </a:rPr>
              <a:t>Directions for Class Memory Game:</a:t>
            </a:r>
          </a:p>
          <a:p>
            <a:pPr eaLnBrk="1" fontAlgn="base" hangingPunct="1">
              <a:spcBef>
                <a:spcPct val="0"/>
              </a:spcBef>
              <a:spcAft>
                <a:spcPct val="0"/>
              </a:spcAft>
            </a:pPr>
            <a:endParaRPr lang="en-US" sz="3600" dirty="0" smtClean="0">
              <a:solidFill>
                <a:prstClr val="black"/>
              </a:solidFill>
            </a:endParaRPr>
          </a:p>
          <a:p>
            <a:pPr eaLnBrk="1" fontAlgn="base" hangingPunct="1">
              <a:spcBef>
                <a:spcPct val="0"/>
              </a:spcBef>
              <a:spcAft>
                <a:spcPct val="0"/>
              </a:spcAft>
            </a:pPr>
            <a:r>
              <a:rPr lang="en-US" sz="2800" dirty="0" smtClean="0">
                <a:solidFill>
                  <a:prstClr val="black"/>
                </a:solidFill>
                <a:latin typeface="+mn-lt"/>
              </a:rPr>
              <a:t>The object of the game is to recall the eight groups used to measure the CPI and determine to which of the eight groups each picture belongs. </a:t>
            </a:r>
          </a:p>
          <a:p>
            <a:pPr eaLnBrk="1" fontAlgn="base" hangingPunct="1">
              <a:spcBef>
                <a:spcPct val="0"/>
              </a:spcBef>
              <a:spcAft>
                <a:spcPct val="0"/>
              </a:spcAft>
            </a:pPr>
            <a:endParaRPr lang="en-US" sz="2800" dirty="0" smtClean="0">
              <a:solidFill>
                <a:prstClr val="black"/>
              </a:solidFill>
              <a:latin typeface="+mn-lt"/>
            </a:endParaRPr>
          </a:p>
          <a:p>
            <a:pPr eaLnBrk="1" fontAlgn="base" hangingPunct="1">
              <a:spcBef>
                <a:spcPct val="0"/>
              </a:spcBef>
              <a:spcAft>
                <a:spcPct val="0"/>
              </a:spcAft>
            </a:pPr>
            <a:r>
              <a:rPr lang="en-US" sz="2800" dirty="0" smtClean="0">
                <a:solidFill>
                  <a:prstClr val="black"/>
                </a:solidFill>
                <a:latin typeface="+mn-lt"/>
              </a:rPr>
              <a:t>In numerical order, look at a picture and name the group to which it would belong.  After naming the group, click on the picture to check the answer.  Click the “back” button and repeat until all eight pictures have been categorized.  </a:t>
            </a:r>
          </a:p>
        </p:txBody>
      </p:sp>
    </p:spTree>
    <p:extLst>
      <p:ext uri="{BB962C8B-B14F-4D97-AF65-F5344CB8AC3E}">
        <p14:creationId xmlns:p14="http://schemas.microsoft.com/office/powerpoint/2010/main" xmlns="" val="10860970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inflation.jpg"/>
          <p:cNvPicPr>
            <a:picLocks/>
          </p:cNvPicPr>
          <p:nvPr/>
        </p:nvPicPr>
        <p:blipFill>
          <a:blip r:embed="rId2" cstate="print"/>
          <a:stretch>
            <a:fillRect/>
          </a:stretch>
        </p:blipFill>
        <p:spPr>
          <a:xfrm>
            <a:off x="6578600" y="1270000"/>
            <a:ext cx="2857500" cy="3975100"/>
          </a:xfrm>
          <a:prstGeom prst="rect">
            <a:avLst/>
          </a:prstGeom>
          <a:solidFill>
            <a:scrgbClr r="0" g="0" b="0">
              <a:alpha val="0"/>
            </a:scrgbClr>
          </a:solidFill>
        </p:spPr>
      </p:pic>
      <p:grpSp>
        <p:nvGrpSpPr>
          <p:cNvPr id="7" name="Group 6"/>
          <p:cNvGrpSpPr/>
          <p:nvPr/>
        </p:nvGrpSpPr>
        <p:grpSpPr>
          <a:xfrm>
            <a:off x="-66167" y="-12180"/>
            <a:ext cx="10226167" cy="603758"/>
            <a:chOff x="-66167" y="-12191"/>
            <a:chExt cx="10264267" cy="603758"/>
          </a:xfrm>
        </p:grpSpPr>
        <p:pic>
          <p:nvPicPr>
            <p:cNvPr id="5" name="Picture 4" descr="2nd_page_header.png"/>
            <p:cNvPicPr>
              <a:picLocks/>
            </p:cNvPicPr>
            <p:nvPr/>
          </p:nvPicPr>
          <p:blipFill>
            <a:blip r:embed="rId3" cstate="print"/>
            <a:stretch>
              <a:fillRect/>
            </a:stretch>
          </p:blipFill>
          <p:spPr>
            <a:xfrm>
              <a:off x="-66167" y="-12191"/>
              <a:ext cx="10264267" cy="603758"/>
            </a:xfrm>
            <a:prstGeom prst="rect">
              <a:avLst/>
            </a:prstGeom>
            <a:solidFill>
              <a:scrgbClr r="0" g="0" b="0">
                <a:alpha val="0"/>
              </a:scrgbClr>
            </a:solidFill>
          </p:spPr>
        </p:pic>
        <p:sp>
          <p:nvSpPr>
            <p:cNvPr id="6" name="TextBox 5"/>
            <p:cNvSpPr txBox="1"/>
            <p:nvPr/>
          </p:nvSpPr>
          <p:spPr>
            <a:xfrm>
              <a:off x="1955800" y="1651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sp>
        <p:nvSpPr>
          <p:cNvPr id="8" name="TextBox 7"/>
          <p:cNvSpPr txBox="1"/>
          <p:nvPr/>
        </p:nvSpPr>
        <p:spPr>
          <a:xfrm>
            <a:off x="546100" y="1295406"/>
            <a:ext cx="5892800" cy="4678204"/>
          </a:xfrm>
          <a:prstGeom prst="rect">
            <a:avLst/>
          </a:prstGeom>
          <a:noFill/>
        </p:spPr>
        <p:txBody>
          <a:bodyPr vert="horz" rtlCol="0">
            <a:spAutoFit/>
          </a:bodyPr>
          <a:lstStyle/>
          <a:p>
            <a:r>
              <a:rPr lang="en-US" sz="2800" b="1" dirty="0" smtClean="0">
                <a:solidFill>
                  <a:srgbClr val="FF0000"/>
                </a:solidFill>
              </a:rPr>
              <a:t>Inflation</a:t>
            </a:r>
            <a:r>
              <a:rPr lang="en-US" sz="2800" b="1" dirty="0" smtClean="0">
                <a:solidFill>
                  <a:srgbClr val="000000"/>
                </a:solidFill>
              </a:rPr>
              <a:t> </a:t>
            </a:r>
            <a:r>
              <a:rPr lang="en-US" sz="2800" b="1" dirty="0" smtClean="0">
                <a:solidFill>
                  <a:srgbClr val="253850"/>
                </a:solidFill>
              </a:rPr>
              <a:t>is a general, sustained upward movement of prices for goods and services in an economy. It is a sustained increase in the</a:t>
            </a:r>
            <a:r>
              <a:rPr lang="en-US" sz="2800" b="1" i="1" dirty="0" smtClean="0">
                <a:solidFill>
                  <a:srgbClr val="253850"/>
                </a:solidFill>
              </a:rPr>
              <a:t> </a:t>
            </a:r>
            <a:r>
              <a:rPr lang="en-US" sz="2800" b="1" dirty="0" smtClean="0">
                <a:solidFill>
                  <a:srgbClr val="253850"/>
                </a:solidFill>
              </a:rPr>
              <a:t>price level of goods and services. </a:t>
            </a:r>
            <a:r>
              <a:rPr lang="en-US" sz="2800" b="1" dirty="0" smtClean="0">
                <a:solidFill>
                  <a:srgbClr val="000000"/>
                </a:solidFill>
              </a:rPr>
              <a:t> </a:t>
            </a:r>
          </a:p>
          <a:p>
            <a:endParaRPr lang="en-US" sz="2800" b="1" dirty="0" smtClean="0">
              <a:solidFill>
                <a:srgbClr val="000000"/>
              </a:solidFill>
            </a:endParaRPr>
          </a:p>
          <a:p>
            <a:r>
              <a:rPr lang="en-US" sz="2800" b="1" dirty="0" smtClean="0">
                <a:solidFill>
                  <a:srgbClr val="000000"/>
                </a:solidFill>
              </a:rPr>
              <a:t>Th</a:t>
            </a:r>
            <a:r>
              <a:rPr lang="en-US" sz="2800" b="1" dirty="0" smtClean="0">
                <a:solidFill>
                  <a:srgbClr val="253850"/>
                </a:solidFill>
              </a:rPr>
              <a:t>e</a:t>
            </a:r>
            <a:r>
              <a:rPr lang="en-US" sz="2800" b="1" dirty="0" smtClean="0">
                <a:solidFill>
                  <a:srgbClr val="000000"/>
                </a:solidFill>
              </a:rPr>
              <a:t> </a:t>
            </a:r>
            <a:r>
              <a:rPr lang="en-US" sz="2800" b="1" dirty="0" smtClean="0">
                <a:solidFill>
                  <a:srgbClr val="FF0000"/>
                </a:solidFill>
              </a:rPr>
              <a:t>price level</a:t>
            </a:r>
            <a:r>
              <a:rPr lang="en-US" sz="2800" b="1" dirty="0" smtClean="0">
                <a:solidFill>
                  <a:srgbClr val="000000"/>
                </a:solidFill>
              </a:rPr>
              <a:t> </a:t>
            </a:r>
            <a:r>
              <a:rPr lang="en-US" sz="2800" b="1" dirty="0" smtClean="0">
                <a:solidFill>
                  <a:srgbClr val="253850"/>
                </a:solidFill>
              </a:rPr>
              <a:t>is the average of prices at a specific point in time compared with the average of prices at another point in time.  </a:t>
            </a:r>
          </a:p>
          <a:p>
            <a:r>
              <a:rPr lang="en-US" b="1" dirty="0" smtClean="0">
                <a:solidFill>
                  <a:srgbClr val="253850"/>
                </a:solidFill>
                <a:latin typeface="Arial - 24"/>
              </a:rPr>
              <a:t> </a:t>
            </a:r>
            <a:endParaRPr lang="en-US" b="1" dirty="0">
              <a:solidFill>
                <a:srgbClr val="253850"/>
              </a:solidFill>
              <a:latin typeface="Arial - 24"/>
            </a:endParaRPr>
          </a:p>
        </p:txBody>
      </p:sp>
      <p:sp>
        <p:nvSpPr>
          <p:cNvPr id="9" name="TextBox 8"/>
          <p:cNvSpPr txBox="1"/>
          <p:nvPr/>
        </p:nvSpPr>
        <p:spPr>
          <a:xfrm>
            <a:off x="546100" y="5973610"/>
            <a:ext cx="9017000" cy="954107"/>
          </a:xfrm>
          <a:prstGeom prst="rect">
            <a:avLst/>
          </a:prstGeom>
          <a:noFill/>
        </p:spPr>
        <p:txBody>
          <a:bodyPr vert="horz" rtlCol="0">
            <a:spAutoFit/>
          </a:bodyPr>
          <a:lstStyle/>
          <a:p>
            <a:r>
              <a:rPr lang="en-US" sz="2800" b="1" dirty="0" smtClean="0">
                <a:solidFill>
                  <a:srgbClr val="263951"/>
                </a:solidFill>
              </a:rPr>
              <a:t>As a result of inflation, it takes more money to buy the same goods and services.  Inflation means prices go up!</a:t>
            </a:r>
            <a:endParaRPr lang="en-US" sz="2800" b="1" dirty="0">
              <a:solidFill>
                <a:srgbClr val="26395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746" name="Group 59"/>
          <p:cNvGrpSpPr>
            <a:grpSpLocks/>
          </p:cNvGrpSpPr>
          <p:nvPr/>
        </p:nvGrpSpPr>
        <p:grpSpPr bwMode="auto">
          <a:xfrm>
            <a:off x="0" y="0"/>
            <a:ext cx="10160000" cy="9271000"/>
            <a:chOff x="0" y="0"/>
            <a:chExt cx="10160000" cy="9271000"/>
          </a:xfrm>
        </p:grpSpPr>
        <p:pic>
          <p:nvPicPr>
            <p:cNvPr id="31747" name="Picture 7">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07687" y="5854700"/>
              <a:ext cx="4052313" cy="34163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31748" name="Picture 8">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336799" y="5863593"/>
              <a:ext cx="3962401" cy="340740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31749" name="Picture 3">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089400" y="673100"/>
              <a:ext cx="2932730" cy="320040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31752" name="Group 3"/>
            <p:cNvGrpSpPr>
              <a:grpSpLocks/>
            </p:cNvGrpSpPr>
            <p:nvPr/>
          </p:nvGrpSpPr>
          <p:grpSpPr bwMode="auto">
            <a:xfrm>
              <a:off x="0" y="0"/>
              <a:ext cx="10160000" cy="604838"/>
              <a:chOff x="507" y="507"/>
              <a:chExt cx="10264267" cy="603758"/>
            </a:xfrm>
          </p:grpSpPr>
          <p:pic>
            <p:nvPicPr>
              <p:cNvPr id="31764" name="Picture 1" descr="2nd_page_header.png"/>
              <p:cNvPicPr>
                <a:picLocks/>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07" y="507"/>
                <a:ext cx="10264267" cy="603758"/>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1765" name="TextBox 2"/>
              <p:cNvSpPr txBox="1">
                <a:spLocks noChangeArrowheads="1"/>
              </p:cNvSpPr>
              <p:nvPr/>
            </p:nvSpPr>
            <p:spPr bwMode="auto">
              <a:xfrm>
                <a:off x="2019300" y="177800"/>
                <a:ext cx="2565400" cy="276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b="1" smtClean="0">
                    <a:solidFill>
                      <a:srgbClr val="FFFFFF"/>
                    </a:solidFill>
                    <a:latin typeface="Arial - 16"/>
                  </a:rPr>
                  <a:t>THE MARKET BASKET</a:t>
                </a:r>
              </a:p>
            </p:txBody>
          </p:sp>
        </p:grpSp>
        <p:pic>
          <p:nvPicPr>
            <p:cNvPr id="31753" name="Picture 4">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rot="-203869">
              <a:off x="99979" y="5767303"/>
              <a:ext cx="2242223" cy="344027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31754" name="Picture 9">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5156200" y="3644900"/>
              <a:ext cx="2409826" cy="292417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31755" name="Picture 10">
              <a:hlinkClick r:id="rId14" action="ppaction://hlinksldjump"/>
            </p:cNvPr>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951978" y="3171977"/>
              <a:ext cx="3314701" cy="2976564"/>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1756" name="TextBox 50"/>
            <p:cNvSpPr txBox="1">
              <a:spLocks noChangeArrowheads="1"/>
            </p:cNvSpPr>
            <p:nvPr/>
          </p:nvSpPr>
          <p:spPr bwMode="auto">
            <a:xfrm>
              <a:off x="1955800" y="596900"/>
              <a:ext cx="7620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5400" dirty="0" smtClean="0">
                  <a:solidFill>
                    <a:prstClr val="black"/>
                  </a:solidFill>
                </a:rPr>
                <a:t>1</a:t>
              </a:r>
            </a:p>
          </p:txBody>
        </p:sp>
        <p:sp>
          <p:nvSpPr>
            <p:cNvPr id="31757" name="TextBox 51"/>
            <p:cNvSpPr txBox="1">
              <a:spLocks noChangeArrowheads="1"/>
            </p:cNvSpPr>
            <p:nvPr/>
          </p:nvSpPr>
          <p:spPr bwMode="auto">
            <a:xfrm>
              <a:off x="5232400" y="596900"/>
              <a:ext cx="7620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5400" dirty="0" smtClean="0">
                  <a:solidFill>
                    <a:prstClr val="black"/>
                  </a:solidFill>
                </a:rPr>
                <a:t>2</a:t>
              </a:r>
            </a:p>
          </p:txBody>
        </p:sp>
        <p:sp>
          <p:nvSpPr>
            <p:cNvPr id="31758" name="TextBox 52"/>
            <p:cNvSpPr txBox="1">
              <a:spLocks noChangeArrowheads="1"/>
            </p:cNvSpPr>
            <p:nvPr/>
          </p:nvSpPr>
          <p:spPr bwMode="auto">
            <a:xfrm>
              <a:off x="8356600" y="749300"/>
              <a:ext cx="7620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5400" smtClean="0">
                  <a:solidFill>
                    <a:prstClr val="black"/>
                  </a:solidFill>
                </a:rPr>
                <a:t>3</a:t>
              </a:r>
            </a:p>
          </p:txBody>
        </p:sp>
        <p:sp>
          <p:nvSpPr>
            <p:cNvPr id="31759" name="TextBox 53"/>
            <p:cNvSpPr txBox="1">
              <a:spLocks noChangeArrowheads="1"/>
            </p:cNvSpPr>
            <p:nvPr/>
          </p:nvSpPr>
          <p:spPr bwMode="auto">
            <a:xfrm>
              <a:off x="1990524" y="3009096"/>
              <a:ext cx="7620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5400" dirty="0" smtClean="0">
                  <a:solidFill>
                    <a:prstClr val="black"/>
                  </a:solidFill>
                </a:rPr>
                <a:t>4</a:t>
              </a:r>
            </a:p>
          </p:txBody>
        </p:sp>
        <p:sp>
          <p:nvSpPr>
            <p:cNvPr id="31760" name="TextBox 55"/>
            <p:cNvSpPr txBox="1">
              <a:spLocks noChangeArrowheads="1"/>
            </p:cNvSpPr>
            <p:nvPr/>
          </p:nvSpPr>
          <p:spPr bwMode="auto">
            <a:xfrm>
              <a:off x="5954713" y="3416300"/>
              <a:ext cx="7620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5400" dirty="0" smtClean="0">
                  <a:solidFill>
                    <a:prstClr val="black"/>
                  </a:solidFill>
                </a:rPr>
                <a:t>5</a:t>
              </a:r>
            </a:p>
          </p:txBody>
        </p:sp>
        <p:sp>
          <p:nvSpPr>
            <p:cNvPr id="31761" name="TextBox 56"/>
            <p:cNvSpPr txBox="1">
              <a:spLocks noChangeArrowheads="1"/>
            </p:cNvSpPr>
            <p:nvPr/>
          </p:nvSpPr>
          <p:spPr bwMode="auto">
            <a:xfrm>
              <a:off x="840090" y="5521960"/>
              <a:ext cx="7620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5400" smtClean="0">
                  <a:solidFill>
                    <a:prstClr val="black"/>
                  </a:solidFill>
                </a:rPr>
                <a:t>6</a:t>
              </a:r>
            </a:p>
          </p:txBody>
        </p:sp>
        <p:sp>
          <p:nvSpPr>
            <p:cNvPr id="31762" name="TextBox 57"/>
            <p:cNvSpPr txBox="1">
              <a:spLocks noChangeArrowheads="1"/>
            </p:cNvSpPr>
            <p:nvPr/>
          </p:nvSpPr>
          <p:spPr bwMode="auto">
            <a:xfrm>
              <a:off x="3851276" y="5854700"/>
              <a:ext cx="7620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5400" dirty="0" smtClean="0">
                  <a:solidFill>
                    <a:prstClr val="black"/>
                  </a:solidFill>
                </a:rPr>
                <a:t>7</a:t>
              </a:r>
            </a:p>
          </p:txBody>
        </p:sp>
        <p:sp>
          <p:nvSpPr>
            <p:cNvPr id="31763" name="TextBox 58"/>
            <p:cNvSpPr txBox="1">
              <a:spLocks noChangeArrowheads="1"/>
            </p:cNvSpPr>
            <p:nvPr/>
          </p:nvSpPr>
          <p:spPr bwMode="auto">
            <a:xfrm>
              <a:off x="7868920" y="5663526"/>
              <a:ext cx="7620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5400" dirty="0" smtClean="0">
                  <a:solidFill>
                    <a:prstClr val="black"/>
                  </a:solidFill>
                </a:rPr>
                <a:t>8</a:t>
              </a:r>
            </a:p>
          </p:txBody>
        </p:sp>
      </p:grpSp>
      <p:pic>
        <p:nvPicPr>
          <p:cNvPr id="1026" name="Picture 2">
            <a:hlinkClick r:id="rId16" action="ppaction://hlinksldjump"/>
          </p:cNvPr>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840090" y="1363662"/>
            <a:ext cx="2749427" cy="1808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a:hlinkClick r:id="rId18" action="ppaction://hlinksldjump"/>
          </p:cNvPr>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6995821" y="1630993"/>
            <a:ext cx="3092450" cy="2192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146835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3"/>
          <p:cNvGrpSpPr>
            <a:grpSpLocks/>
          </p:cNvGrpSpPr>
          <p:nvPr/>
        </p:nvGrpSpPr>
        <p:grpSpPr bwMode="auto">
          <a:xfrm>
            <a:off x="0" y="0"/>
            <a:ext cx="10160000" cy="604838"/>
            <a:chOff x="507" y="507"/>
            <a:chExt cx="10264267" cy="603758"/>
          </a:xfrm>
        </p:grpSpPr>
        <p:pic>
          <p:nvPicPr>
            <p:cNvPr id="32773" name="Picture 1" descr="2nd_page_header.png"/>
            <p:cNvPicPr>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 y="507"/>
              <a:ext cx="10264267" cy="603758"/>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2774" name="TextBox 2"/>
            <p:cNvSpPr txBox="1">
              <a:spLocks noChangeArrowheads="1"/>
            </p:cNvSpPr>
            <p:nvPr/>
          </p:nvSpPr>
          <p:spPr bwMode="auto">
            <a:xfrm>
              <a:off x="2019300" y="177800"/>
              <a:ext cx="2565400" cy="276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b="1" smtClean="0">
                  <a:solidFill>
                    <a:srgbClr val="FFFFFF"/>
                  </a:solidFill>
                  <a:latin typeface="Arial - 16"/>
                </a:rPr>
                <a:t>THE MARKET BASKET</a:t>
              </a:r>
            </a:p>
          </p:txBody>
        </p:sp>
      </p:grpSp>
      <p:sp>
        <p:nvSpPr>
          <p:cNvPr id="32771" name="Rectangle 6"/>
          <p:cNvSpPr>
            <a:spLocks noChangeArrowheads="1"/>
          </p:cNvSpPr>
          <p:nvPr/>
        </p:nvSpPr>
        <p:spPr bwMode="auto">
          <a:xfrm>
            <a:off x="1879600" y="2273300"/>
            <a:ext cx="6019800" cy="390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fontAlgn="base">
              <a:spcBef>
                <a:spcPct val="0"/>
              </a:spcBef>
              <a:spcAft>
                <a:spcPct val="0"/>
              </a:spcAft>
            </a:pPr>
            <a:endParaRPr lang="en-US" sz="2800" b="1" smtClean="0">
              <a:solidFill>
                <a:srgbClr val="0070C0"/>
              </a:solidFill>
              <a:latin typeface="Arial - 24"/>
            </a:endParaRPr>
          </a:p>
          <a:p>
            <a:pPr algn="ctr" fontAlgn="base">
              <a:spcBef>
                <a:spcPct val="0"/>
              </a:spcBef>
              <a:spcAft>
                <a:spcPct val="0"/>
              </a:spcAft>
            </a:pPr>
            <a:r>
              <a:rPr lang="en-US" sz="4800" b="1" smtClean="0">
                <a:solidFill>
                  <a:srgbClr val="FF0000"/>
                </a:solidFill>
                <a:latin typeface="Arial - 36"/>
              </a:rPr>
              <a:t>Transportation</a:t>
            </a:r>
          </a:p>
          <a:p>
            <a:pPr algn="ctr" fontAlgn="base">
              <a:spcBef>
                <a:spcPct val="0"/>
              </a:spcBef>
              <a:spcAft>
                <a:spcPct val="0"/>
              </a:spcAft>
            </a:pPr>
            <a:endParaRPr lang="en-US" sz="4800" b="1" smtClean="0">
              <a:solidFill>
                <a:srgbClr val="FF0000"/>
              </a:solidFill>
              <a:latin typeface="Arial - 36"/>
            </a:endParaRPr>
          </a:p>
          <a:p>
            <a:pPr algn="ctr" fontAlgn="base">
              <a:spcBef>
                <a:spcPct val="0"/>
              </a:spcBef>
              <a:spcAft>
                <a:spcPct val="0"/>
              </a:spcAft>
            </a:pPr>
            <a:r>
              <a:rPr lang="en-US" sz="4800" b="1" smtClean="0">
                <a:solidFill>
                  <a:srgbClr val="FF0000"/>
                </a:solidFill>
                <a:latin typeface="Arial - 36"/>
              </a:rPr>
              <a:t> </a:t>
            </a:r>
          </a:p>
          <a:p>
            <a:pPr algn="ctr" fontAlgn="base">
              <a:spcBef>
                <a:spcPct val="0"/>
              </a:spcBef>
              <a:spcAft>
                <a:spcPct val="0"/>
              </a:spcAft>
            </a:pPr>
            <a:r>
              <a:rPr lang="en-US" sz="4800" b="1" smtClean="0">
                <a:solidFill>
                  <a:srgbClr val="0070C0"/>
                </a:solidFill>
                <a:latin typeface="Arial - 48"/>
              </a:rPr>
              <a:t> </a:t>
            </a:r>
          </a:p>
          <a:p>
            <a:pPr algn="ctr" fontAlgn="base">
              <a:spcBef>
                <a:spcPct val="0"/>
              </a:spcBef>
              <a:spcAft>
                <a:spcPct val="0"/>
              </a:spcAft>
            </a:pPr>
            <a:endParaRPr lang="en-US" sz="2800" b="1" smtClean="0">
              <a:solidFill>
                <a:srgbClr val="0070C0"/>
              </a:solidFill>
              <a:latin typeface="Arial - 24"/>
            </a:endParaRPr>
          </a:p>
        </p:txBody>
      </p:sp>
      <p:sp>
        <p:nvSpPr>
          <p:cNvPr id="7" name="TextBox 6">
            <a:hlinkClick r:id="rId4" action="ppaction://hlinksldjump"/>
          </p:cNvPr>
          <p:cNvSpPr txBox="1"/>
          <p:nvPr/>
        </p:nvSpPr>
        <p:spPr>
          <a:xfrm>
            <a:off x="4165600" y="4635500"/>
            <a:ext cx="1830388" cy="523220"/>
          </a:xfrm>
          <a:prstGeom prst="rect">
            <a:avLst/>
          </a:prstGeom>
          <a:ln>
            <a:solidFill>
              <a:schemeClr val="accent1"/>
            </a:solidFill>
            <a:prstDash val="solid"/>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en-US" sz="2800" b="1" dirty="0">
                <a:solidFill>
                  <a:prstClr val="black"/>
                </a:solidFill>
                <a:hlinkClick r:id="rId4" action="ppaction://hlinksldjump"/>
              </a:rPr>
              <a:t>Back</a:t>
            </a:r>
            <a:r>
              <a:rPr lang="en-US" sz="2800" b="1" dirty="0">
                <a:solidFill>
                  <a:prstClr val="black"/>
                </a:solidFill>
              </a:rPr>
              <a:t> </a:t>
            </a:r>
          </a:p>
        </p:txBody>
      </p:sp>
    </p:spTree>
    <p:extLst>
      <p:ext uri="{BB962C8B-B14F-4D97-AF65-F5344CB8AC3E}">
        <p14:creationId xmlns:p14="http://schemas.microsoft.com/office/powerpoint/2010/main" xmlns="" val="1631156997"/>
      </p:ext>
    </p:extLst>
  </p:cSld>
  <p:clrMapOvr>
    <a:masterClrMapping/>
  </p:clrMapOvr>
  <p:transition>
    <p:sndAc>
      <p:stSnd>
        <p:snd r:embed="rId2" name="applause.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3"/>
          <p:cNvGrpSpPr>
            <a:grpSpLocks/>
          </p:cNvGrpSpPr>
          <p:nvPr/>
        </p:nvGrpSpPr>
        <p:grpSpPr bwMode="auto">
          <a:xfrm>
            <a:off x="0" y="0"/>
            <a:ext cx="10160000" cy="604838"/>
            <a:chOff x="507" y="507"/>
            <a:chExt cx="10264267" cy="603758"/>
          </a:xfrm>
        </p:grpSpPr>
        <p:pic>
          <p:nvPicPr>
            <p:cNvPr id="33797" name="Picture 1" descr="2nd_page_header.png"/>
            <p:cNvPicPr>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 y="507"/>
              <a:ext cx="10264267" cy="603758"/>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3798" name="TextBox 2"/>
            <p:cNvSpPr txBox="1">
              <a:spLocks noChangeArrowheads="1"/>
            </p:cNvSpPr>
            <p:nvPr/>
          </p:nvSpPr>
          <p:spPr bwMode="auto">
            <a:xfrm>
              <a:off x="2019300" y="177800"/>
              <a:ext cx="2565400" cy="276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b="1" smtClean="0">
                  <a:solidFill>
                    <a:srgbClr val="FFFFFF"/>
                  </a:solidFill>
                  <a:latin typeface="Arial - 16"/>
                </a:rPr>
                <a:t>THE MARKET BASKET</a:t>
              </a:r>
            </a:p>
          </p:txBody>
        </p:sp>
      </p:grpSp>
      <p:sp>
        <p:nvSpPr>
          <p:cNvPr id="33795" name="Rectangle 6"/>
          <p:cNvSpPr>
            <a:spLocks noChangeArrowheads="1"/>
          </p:cNvSpPr>
          <p:nvPr/>
        </p:nvSpPr>
        <p:spPr bwMode="auto">
          <a:xfrm>
            <a:off x="736600" y="977900"/>
            <a:ext cx="8229600"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r>
              <a:rPr lang="en-US" sz="3600" b="1" smtClean="0">
                <a:solidFill>
                  <a:srgbClr val="FF0000"/>
                </a:solidFill>
                <a:latin typeface="Arial - 36"/>
              </a:rPr>
              <a:t> </a:t>
            </a:r>
          </a:p>
          <a:p>
            <a:pPr fontAlgn="base">
              <a:spcBef>
                <a:spcPct val="0"/>
              </a:spcBef>
              <a:spcAft>
                <a:spcPct val="0"/>
              </a:spcAft>
            </a:pPr>
            <a:endParaRPr lang="en-US" sz="3600" b="1" smtClean="0">
              <a:solidFill>
                <a:srgbClr val="FF0000"/>
              </a:solidFill>
              <a:latin typeface="Arial - 36"/>
            </a:endParaRPr>
          </a:p>
          <a:p>
            <a:pPr fontAlgn="base">
              <a:spcBef>
                <a:spcPct val="0"/>
              </a:spcBef>
              <a:spcAft>
                <a:spcPct val="0"/>
              </a:spcAft>
            </a:pPr>
            <a:endParaRPr lang="en-US" sz="3600" b="1" smtClean="0">
              <a:solidFill>
                <a:srgbClr val="FF0000"/>
              </a:solidFill>
              <a:latin typeface="Arial - 36"/>
            </a:endParaRPr>
          </a:p>
          <a:p>
            <a:pPr algn="ctr" fontAlgn="base">
              <a:spcBef>
                <a:spcPct val="0"/>
              </a:spcBef>
              <a:spcAft>
                <a:spcPct val="0"/>
              </a:spcAft>
            </a:pPr>
            <a:r>
              <a:rPr lang="en-US" sz="4800" b="1" smtClean="0">
                <a:solidFill>
                  <a:srgbClr val="FF0000"/>
                </a:solidFill>
                <a:latin typeface="Arial - 48"/>
              </a:rPr>
              <a:t>Other goods and services</a:t>
            </a:r>
          </a:p>
          <a:p>
            <a:pPr algn="ctr" fontAlgn="base">
              <a:spcBef>
                <a:spcPct val="0"/>
              </a:spcBef>
              <a:spcAft>
                <a:spcPct val="0"/>
              </a:spcAft>
            </a:pPr>
            <a:endParaRPr lang="en-US" sz="3600" b="1" smtClean="0">
              <a:solidFill>
                <a:srgbClr val="FF0000"/>
              </a:solidFill>
              <a:latin typeface="Arial - 36"/>
            </a:endParaRPr>
          </a:p>
          <a:p>
            <a:pPr algn="ctr" fontAlgn="base">
              <a:spcBef>
                <a:spcPct val="0"/>
              </a:spcBef>
              <a:spcAft>
                <a:spcPct val="0"/>
              </a:spcAft>
            </a:pPr>
            <a:endParaRPr lang="en-US" sz="3600" b="1" smtClean="0">
              <a:solidFill>
                <a:srgbClr val="FF0000"/>
              </a:solidFill>
              <a:latin typeface="Arial - 36"/>
            </a:endParaRPr>
          </a:p>
          <a:p>
            <a:pPr algn="ctr" fontAlgn="base">
              <a:spcBef>
                <a:spcPct val="0"/>
              </a:spcBef>
              <a:spcAft>
                <a:spcPct val="0"/>
              </a:spcAft>
            </a:pPr>
            <a:r>
              <a:rPr lang="en-US" sz="3600" b="1" smtClean="0">
                <a:solidFill>
                  <a:srgbClr val="FF0000"/>
                </a:solidFill>
                <a:latin typeface="Arial - 36"/>
              </a:rPr>
              <a:t> </a:t>
            </a:r>
          </a:p>
        </p:txBody>
      </p:sp>
      <p:sp>
        <p:nvSpPr>
          <p:cNvPr id="7" name="TextBox 6">
            <a:hlinkClick r:id="rId4" action="ppaction://hlinksldjump"/>
          </p:cNvPr>
          <p:cNvSpPr txBox="1"/>
          <p:nvPr/>
        </p:nvSpPr>
        <p:spPr>
          <a:xfrm>
            <a:off x="4165600" y="4635500"/>
            <a:ext cx="1830388" cy="523220"/>
          </a:xfrm>
          <a:prstGeom prst="rect">
            <a:avLst/>
          </a:prstGeom>
          <a:ln>
            <a:solidFill>
              <a:schemeClr val="accent1"/>
            </a:solidFill>
            <a:prstDash val="solid"/>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en-US" sz="2800" b="1" dirty="0">
                <a:solidFill>
                  <a:prstClr val="black"/>
                </a:solidFill>
                <a:hlinkClick r:id="rId5" action="ppaction://hlinksldjump"/>
              </a:rPr>
              <a:t>Back</a:t>
            </a:r>
            <a:r>
              <a:rPr lang="en-US" sz="2800" b="1" dirty="0">
                <a:solidFill>
                  <a:prstClr val="black"/>
                </a:solidFill>
              </a:rPr>
              <a:t> </a:t>
            </a:r>
          </a:p>
        </p:txBody>
      </p:sp>
    </p:spTree>
    <p:extLst>
      <p:ext uri="{BB962C8B-B14F-4D97-AF65-F5344CB8AC3E}">
        <p14:creationId xmlns:p14="http://schemas.microsoft.com/office/powerpoint/2010/main" xmlns="" val="29374244"/>
      </p:ext>
    </p:extLst>
  </p:cSld>
  <p:clrMapOvr>
    <a:masterClrMapping/>
  </p:clrMapOvr>
  <p:transition>
    <p:sndAc>
      <p:stSnd>
        <p:snd r:embed="rId2" name="applause.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3"/>
          <p:cNvGrpSpPr>
            <a:grpSpLocks/>
          </p:cNvGrpSpPr>
          <p:nvPr/>
        </p:nvGrpSpPr>
        <p:grpSpPr bwMode="auto">
          <a:xfrm>
            <a:off x="0" y="0"/>
            <a:ext cx="10160000" cy="604838"/>
            <a:chOff x="507" y="507"/>
            <a:chExt cx="10264267" cy="603758"/>
          </a:xfrm>
        </p:grpSpPr>
        <p:pic>
          <p:nvPicPr>
            <p:cNvPr id="34821" name="Picture 1" descr="2nd_page_header.png"/>
            <p:cNvPicPr>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 y="507"/>
              <a:ext cx="10264267" cy="603758"/>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4822" name="TextBox 2"/>
            <p:cNvSpPr txBox="1">
              <a:spLocks noChangeArrowheads="1"/>
            </p:cNvSpPr>
            <p:nvPr/>
          </p:nvSpPr>
          <p:spPr bwMode="auto">
            <a:xfrm>
              <a:off x="2019300" y="177800"/>
              <a:ext cx="2565400" cy="276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b="1" smtClean="0">
                  <a:solidFill>
                    <a:srgbClr val="FFFFFF"/>
                  </a:solidFill>
                  <a:latin typeface="Arial - 16"/>
                </a:rPr>
                <a:t>THE MARKET BASKET</a:t>
              </a:r>
            </a:p>
          </p:txBody>
        </p:sp>
      </p:grpSp>
      <p:sp>
        <p:nvSpPr>
          <p:cNvPr id="34819" name="Rectangle 6"/>
          <p:cNvSpPr>
            <a:spLocks noChangeArrowheads="1"/>
          </p:cNvSpPr>
          <p:nvPr/>
        </p:nvSpPr>
        <p:spPr bwMode="auto">
          <a:xfrm>
            <a:off x="3327400" y="1587518"/>
            <a:ext cx="3352800"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fontAlgn="base">
              <a:spcBef>
                <a:spcPct val="0"/>
              </a:spcBef>
              <a:spcAft>
                <a:spcPct val="0"/>
              </a:spcAft>
            </a:pPr>
            <a:endParaRPr lang="en-US" sz="3600" b="1" smtClean="0">
              <a:solidFill>
                <a:srgbClr val="FF0000"/>
              </a:solidFill>
              <a:latin typeface="Arial - 36"/>
            </a:endParaRPr>
          </a:p>
          <a:p>
            <a:pPr algn="ctr" fontAlgn="base">
              <a:spcBef>
                <a:spcPct val="0"/>
              </a:spcBef>
              <a:spcAft>
                <a:spcPct val="0"/>
              </a:spcAft>
            </a:pPr>
            <a:endParaRPr lang="en-US" sz="4800" b="1" smtClean="0">
              <a:solidFill>
                <a:srgbClr val="FF0000"/>
              </a:solidFill>
              <a:latin typeface="Arial - 48"/>
            </a:endParaRPr>
          </a:p>
          <a:p>
            <a:pPr algn="ctr" fontAlgn="base">
              <a:spcBef>
                <a:spcPct val="0"/>
              </a:spcBef>
              <a:spcAft>
                <a:spcPct val="0"/>
              </a:spcAft>
            </a:pPr>
            <a:r>
              <a:rPr lang="en-US" sz="4800" b="1" smtClean="0">
                <a:solidFill>
                  <a:srgbClr val="FF0000"/>
                </a:solidFill>
                <a:latin typeface="Arial - 48"/>
              </a:rPr>
              <a:t>Recreation</a:t>
            </a:r>
          </a:p>
          <a:p>
            <a:pPr algn="ctr" fontAlgn="base">
              <a:spcBef>
                <a:spcPct val="0"/>
              </a:spcBef>
              <a:spcAft>
                <a:spcPct val="0"/>
              </a:spcAft>
            </a:pPr>
            <a:endParaRPr lang="en-US" sz="4800" b="1" smtClean="0">
              <a:solidFill>
                <a:srgbClr val="FF0000"/>
              </a:solidFill>
              <a:latin typeface="Arial - 48"/>
            </a:endParaRPr>
          </a:p>
          <a:p>
            <a:pPr algn="ctr" fontAlgn="base">
              <a:spcBef>
                <a:spcPct val="0"/>
              </a:spcBef>
              <a:spcAft>
                <a:spcPct val="0"/>
              </a:spcAft>
            </a:pPr>
            <a:endParaRPr lang="en-US" sz="4800" b="1" u="sng" smtClean="0">
              <a:solidFill>
                <a:srgbClr val="FF0000"/>
              </a:solidFill>
              <a:latin typeface="Arial - 48"/>
            </a:endParaRPr>
          </a:p>
          <a:p>
            <a:pPr algn="ctr" fontAlgn="base">
              <a:spcBef>
                <a:spcPct val="0"/>
              </a:spcBef>
              <a:spcAft>
                <a:spcPct val="0"/>
              </a:spcAft>
            </a:pPr>
            <a:r>
              <a:rPr lang="en-US" sz="4800" b="1" u="sng" smtClean="0">
                <a:solidFill>
                  <a:srgbClr val="FF0000"/>
                </a:solidFill>
                <a:latin typeface="Arial - 48"/>
              </a:rPr>
              <a:t> </a:t>
            </a:r>
          </a:p>
          <a:p>
            <a:pPr algn="ctr" fontAlgn="base">
              <a:spcBef>
                <a:spcPct val="0"/>
              </a:spcBef>
              <a:spcAft>
                <a:spcPct val="0"/>
              </a:spcAft>
            </a:pPr>
            <a:endParaRPr lang="en-US" sz="3600" b="1" smtClean="0">
              <a:solidFill>
                <a:srgbClr val="FF0000"/>
              </a:solidFill>
              <a:latin typeface="Arial - 36"/>
            </a:endParaRPr>
          </a:p>
        </p:txBody>
      </p:sp>
      <p:sp>
        <p:nvSpPr>
          <p:cNvPr id="6" name="TextBox 5">
            <a:hlinkClick r:id="rId4" action="ppaction://hlinksldjump"/>
          </p:cNvPr>
          <p:cNvSpPr txBox="1"/>
          <p:nvPr/>
        </p:nvSpPr>
        <p:spPr>
          <a:xfrm>
            <a:off x="4165600" y="4559302"/>
            <a:ext cx="1830388" cy="523220"/>
          </a:xfrm>
          <a:prstGeom prst="rect">
            <a:avLst/>
          </a:prstGeom>
          <a:ln>
            <a:solidFill>
              <a:schemeClr val="accent1"/>
            </a:solidFill>
            <a:prstDash val="solid"/>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en-US" sz="2800" b="1" dirty="0">
                <a:solidFill>
                  <a:prstClr val="black"/>
                </a:solidFill>
              </a:rPr>
              <a:t>Back </a:t>
            </a:r>
          </a:p>
        </p:txBody>
      </p:sp>
    </p:spTree>
    <p:extLst>
      <p:ext uri="{BB962C8B-B14F-4D97-AF65-F5344CB8AC3E}">
        <p14:creationId xmlns:p14="http://schemas.microsoft.com/office/powerpoint/2010/main" xmlns="" val="2725007035"/>
      </p:ext>
    </p:extLst>
  </p:cSld>
  <p:clrMapOvr>
    <a:masterClrMapping/>
  </p:clrMapOvr>
  <p:transition>
    <p:sndAc>
      <p:stSnd>
        <p:snd r:embed="rId2" name="applause.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3"/>
          <p:cNvGrpSpPr>
            <a:grpSpLocks/>
          </p:cNvGrpSpPr>
          <p:nvPr/>
        </p:nvGrpSpPr>
        <p:grpSpPr bwMode="auto">
          <a:xfrm>
            <a:off x="0" y="0"/>
            <a:ext cx="10160000" cy="604838"/>
            <a:chOff x="507" y="507"/>
            <a:chExt cx="10264267" cy="603758"/>
          </a:xfrm>
        </p:grpSpPr>
        <p:pic>
          <p:nvPicPr>
            <p:cNvPr id="35845" name="Picture 1" descr="2nd_page_header.png"/>
            <p:cNvPicPr>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 y="507"/>
              <a:ext cx="10264267" cy="603758"/>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5846" name="TextBox 2"/>
            <p:cNvSpPr txBox="1">
              <a:spLocks noChangeArrowheads="1"/>
            </p:cNvSpPr>
            <p:nvPr/>
          </p:nvSpPr>
          <p:spPr bwMode="auto">
            <a:xfrm>
              <a:off x="2019300" y="177800"/>
              <a:ext cx="2565400" cy="276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b="1" smtClean="0">
                  <a:solidFill>
                    <a:srgbClr val="FFFFFF"/>
                  </a:solidFill>
                  <a:latin typeface="Arial - 16"/>
                </a:rPr>
                <a:t>THE MARKET BASKET</a:t>
              </a:r>
            </a:p>
          </p:txBody>
        </p:sp>
      </p:grpSp>
      <p:sp>
        <p:nvSpPr>
          <p:cNvPr id="35843" name="Rectangle 6"/>
          <p:cNvSpPr>
            <a:spLocks noChangeArrowheads="1"/>
          </p:cNvSpPr>
          <p:nvPr/>
        </p:nvSpPr>
        <p:spPr bwMode="auto">
          <a:xfrm>
            <a:off x="3479800" y="1206518"/>
            <a:ext cx="3276600"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r>
              <a:rPr lang="en-US" sz="3600" b="1" smtClean="0">
                <a:solidFill>
                  <a:srgbClr val="FF0000"/>
                </a:solidFill>
                <a:latin typeface="Arial - 36"/>
              </a:rPr>
              <a:t> </a:t>
            </a:r>
          </a:p>
          <a:p>
            <a:pPr fontAlgn="base">
              <a:spcBef>
                <a:spcPct val="0"/>
              </a:spcBef>
              <a:spcAft>
                <a:spcPct val="0"/>
              </a:spcAft>
            </a:pPr>
            <a:r>
              <a:rPr lang="en-US" sz="4800" b="1" smtClean="0">
                <a:solidFill>
                  <a:srgbClr val="FF0000"/>
                </a:solidFill>
                <a:latin typeface="Arial - 48"/>
              </a:rPr>
              <a:t>  </a:t>
            </a:r>
          </a:p>
          <a:p>
            <a:pPr algn="ctr" fontAlgn="base">
              <a:spcBef>
                <a:spcPct val="0"/>
              </a:spcBef>
              <a:spcAft>
                <a:spcPct val="0"/>
              </a:spcAft>
            </a:pPr>
            <a:r>
              <a:rPr lang="en-US" sz="4800" b="1" smtClean="0">
                <a:solidFill>
                  <a:srgbClr val="FF0000"/>
                </a:solidFill>
                <a:latin typeface="Arial - 48"/>
              </a:rPr>
              <a:t>Housing</a:t>
            </a:r>
          </a:p>
          <a:p>
            <a:pPr fontAlgn="base">
              <a:spcBef>
                <a:spcPct val="0"/>
              </a:spcBef>
              <a:spcAft>
                <a:spcPct val="0"/>
              </a:spcAft>
            </a:pPr>
            <a:endParaRPr lang="en-US" sz="4800" b="1" smtClean="0">
              <a:solidFill>
                <a:srgbClr val="FF0000"/>
              </a:solidFill>
              <a:latin typeface="Arial - 48"/>
            </a:endParaRPr>
          </a:p>
          <a:p>
            <a:pPr fontAlgn="base">
              <a:spcBef>
                <a:spcPct val="0"/>
              </a:spcBef>
              <a:spcAft>
                <a:spcPct val="0"/>
              </a:spcAft>
            </a:pPr>
            <a:endParaRPr lang="en-US" sz="4800" b="1" smtClean="0">
              <a:solidFill>
                <a:srgbClr val="FF0000"/>
              </a:solidFill>
              <a:latin typeface="Arial - 48"/>
            </a:endParaRPr>
          </a:p>
          <a:p>
            <a:pPr fontAlgn="base">
              <a:spcBef>
                <a:spcPct val="0"/>
              </a:spcBef>
              <a:spcAft>
                <a:spcPct val="0"/>
              </a:spcAft>
            </a:pPr>
            <a:r>
              <a:rPr lang="en-US" sz="4800" b="1" smtClean="0">
                <a:solidFill>
                  <a:srgbClr val="FF0000"/>
                </a:solidFill>
                <a:latin typeface="Arial - 48"/>
              </a:rPr>
              <a:t> </a:t>
            </a:r>
          </a:p>
          <a:p>
            <a:pPr fontAlgn="base">
              <a:spcBef>
                <a:spcPct val="0"/>
              </a:spcBef>
              <a:spcAft>
                <a:spcPct val="0"/>
              </a:spcAft>
            </a:pPr>
            <a:endParaRPr lang="en-US" sz="3600" b="1" smtClean="0">
              <a:solidFill>
                <a:srgbClr val="FF0000"/>
              </a:solidFill>
              <a:latin typeface="Arial - 36"/>
            </a:endParaRPr>
          </a:p>
        </p:txBody>
      </p:sp>
      <p:sp>
        <p:nvSpPr>
          <p:cNvPr id="6" name="TextBox 5">
            <a:hlinkClick r:id="rId4" action="ppaction://hlinksldjump"/>
          </p:cNvPr>
          <p:cNvSpPr txBox="1"/>
          <p:nvPr/>
        </p:nvSpPr>
        <p:spPr>
          <a:xfrm>
            <a:off x="4165600" y="4635500"/>
            <a:ext cx="1830388" cy="523220"/>
          </a:xfrm>
          <a:prstGeom prst="rect">
            <a:avLst/>
          </a:prstGeom>
          <a:ln>
            <a:solidFill>
              <a:schemeClr val="accent1"/>
            </a:solidFill>
            <a:prstDash val="solid"/>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en-US" sz="2800" b="1" dirty="0">
                <a:solidFill>
                  <a:prstClr val="black"/>
                </a:solidFill>
                <a:hlinkClick r:id="rId5" action="ppaction://hlinksldjump"/>
              </a:rPr>
              <a:t>Back</a:t>
            </a:r>
            <a:r>
              <a:rPr lang="en-US" sz="2800" b="1" dirty="0">
                <a:solidFill>
                  <a:prstClr val="black"/>
                </a:solidFill>
              </a:rPr>
              <a:t> </a:t>
            </a:r>
          </a:p>
        </p:txBody>
      </p:sp>
    </p:spTree>
    <p:extLst>
      <p:ext uri="{BB962C8B-B14F-4D97-AF65-F5344CB8AC3E}">
        <p14:creationId xmlns:p14="http://schemas.microsoft.com/office/powerpoint/2010/main" xmlns="" val="605250981"/>
      </p:ext>
    </p:extLst>
  </p:cSld>
  <p:clrMapOvr>
    <a:masterClrMapping/>
  </p:clrMapOvr>
  <p:transition>
    <p:sndAc>
      <p:stSnd>
        <p:snd r:embed="rId2" name="applause.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3"/>
          <p:cNvGrpSpPr>
            <a:grpSpLocks/>
          </p:cNvGrpSpPr>
          <p:nvPr/>
        </p:nvGrpSpPr>
        <p:grpSpPr bwMode="auto">
          <a:xfrm>
            <a:off x="0" y="0"/>
            <a:ext cx="10160000" cy="604838"/>
            <a:chOff x="507" y="507"/>
            <a:chExt cx="10264267" cy="603758"/>
          </a:xfrm>
        </p:grpSpPr>
        <p:pic>
          <p:nvPicPr>
            <p:cNvPr id="36869" name="Picture 1" descr="2nd_page_header.png"/>
            <p:cNvPicPr>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 y="507"/>
              <a:ext cx="10264267" cy="603758"/>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6870" name="TextBox 2"/>
            <p:cNvSpPr txBox="1">
              <a:spLocks noChangeArrowheads="1"/>
            </p:cNvSpPr>
            <p:nvPr/>
          </p:nvSpPr>
          <p:spPr bwMode="auto">
            <a:xfrm>
              <a:off x="2019300" y="177800"/>
              <a:ext cx="2565400" cy="276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b="1" smtClean="0">
                  <a:solidFill>
                    <a:srgbClr val="FFFFFF"/>
                  </a:solidFill>
                  <a:latin typeface="Arial - 16"/>
                </a:rPr>
                <a:t>THE MARKET BASKET</a:t>
              </a:r>
            </a:p>
          </p:txBody>
        </p:sp>
      </p:grpSp>
      <p:sp>
        <p:nvSpPr>
          <p:cNvPr id="36867" name="Rectangle 6"/>
          <p:cNvSpPr>
            <a:spLocks noChangeArrowheads="1"/>
          </p:cNvSpPr>
          <p:nvPr/>
        </p:nvSpPr>
        <p:spPr bwMode="auto">
          <a:xfrm>
            <a:off x="1879600" y="1206518"/>
            <a:ext cx="6400800"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r>
              <a:rPr lang="en-US" sz="3600" b="1" smtClean="0">
                <a:solidFill>
                  <a:srgbClr val="FF0000"/>
                </a:solidFill>
                <a:latin typeface="Arial - 36"/>
              </a:rPr>
              <a:t> </a:t>
            </a:r>
          </a:p>
          <a:p>
            <a:pPr fontAlgn="base">
              <a:spcBef>
                <a:spcPct val="0"/>
              </a:spcBef>
              <a:spcAft>
                <a:spcPct val="0"/>
              </a:spcAft>
            </a:pPr>
            <a:r>
              <a:rPr lang="en-US" sz="4800" b="1" smtClean="0">
                <a:solidFill>
                  <a:srgbClr val="FF0000"/>
                </a:solidFill>
                <a:latin typeface="Arial - 48"/>
              </a:rPr>
              <a:t>  </a:t>
            </a:r>
          </a:p>
          <a:p>
            <a:pPr algn="ctr" fontAlgn="base">
              <a:spcBef>
                <a:spcPct val="0"/>
              </a:spcBef>
              <a:spcAft>
                <a:spcPct val="0"/>
              </a:spcAft>
            </a:pPr>
            <a:r>
              <a:rPr lang="en-US" sz="4800" b="1" smtClean="0">
                <a:solidFill>
                  <a:srgbClr val="FF0000"/>
                </a:solidFill>
                <a:latin typeface="Arial - 48"/>
              </a:rPr>
              <a:t>Food and beverages</a:t>
            </a:r>
          </a:p>
          <a:p>
            <a:pPr fontAlgn="base">
              <a:spcBef>
                <a:spcPct val="0"/>
              </a:spcBef>
              <a:spcAft>
                <a:spcPct val="0"/>
              </a:spcAft>
            </a:pPr>
            <a:endParaRPr lang="en-US" sz="4800" b="1" smtClean="0">
              <a:solidFill>
                <a:srgbClr val="FF0000"/>
              </a:solidFill>
              <a:latin typeface="Arial - 48"/>
            </a:endParaRPr>
          </a:p>
          <a:p>
            <a:pPr fontAlgn="base">
              <a:spcBef>
                <a:spcPct val="0"/>
              </a:spcBef>
              <a:spcAft>
                <a:spcPct val="0"/>
              </a:spcAft>
            </a:pPr>
            <a:endParaRPr lang="en-US" sz="4800" b="1" smtClean="0">
              <a:solidFill>
                <a:srgbClr val="FF0000"/>
              </a:solidFill>
              <a:latin typeface="Arial - 48"/>
            </a:endParaRPr>
          </a:p>
          <a:p>
            <a:pPr fontAlgn="base">
              <a:spcBef>
                <a:spcPct val="0"/>
              </a:spcBef>
              <a:spcAft>
                <a:spcPct val="0"/>
              </a:spcAft>
            </a:pPr>
            <a:r>
              <a:rPr lang="en-US" sz="4800" b="1" smtClean="0">
                <a:solidFill>
                  <a:srgbClr val="FF0000"/>
                </a:solidFill>
                <a:latin typeface="Arial - 48"/>
              </a:rPr>
              <a:t> </a:t>
            </a:r>
          </a:p>
          <a:p>
            <a:pPr fontAlgn="base">
              <a:spcBef>
                <a:spcPct val="0"/>
              </a:spcBef>
              <a:spcAft>
                <a:spcPct val="0"/>
              </a:spcAft>
            </a:pPr>
            <a:endParaRPr lang="en-US" sz="3600" b="1" smtClean="0">
              <a:solidFill>
                <a:srgbClr val="FF0000"/>
              </a:solidFill>
              <a:latin typeface="Arial - 36"/>
            </a:endParaRPr>
          </a:p>
        </p:txBody>
      </p:sp>
      <p:sp>
        <p:nvSpPr>
          <p:cNvPr id="7" name="TextBox 6">
            <a:hlinkClick r:id="rId4" action="ppaction://hlinksldjump"/>
          </p:cNvPr>
          <p:cNvSpPr txBox="1"/>
          <p:nvPr/>
        </p:nvSpPr>
        <p:spPr>
          <a:xfrm>
            <a:off x="4165600" y="4635500"/>
            <a:ext cx="1830388" cy="523220"/>
          </a:xfrm>
          <a:prstGeom prst="rect">
            <a:avLst/>
          </a:prstGeom>
          <a:ln>
            <a:solidFill>
              <a:schemeClr val="accent1"/>
            </a:solidFill>
            <a:prstDash val="solid"/>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en-US" sz="2800" b="1" dirty="0">
                <a:solidFill>
                  <a:prstClr val="black"/>
                </a:solidFill>
                <a:hlinkClick r:id="rId5" action="ppaction://hlinksldjump"/>
              </a:rPr>
              <a:t>Back</a:t>
            </a:r>
            <a:r>
              <a:rPr lang="en-US" sz="2800" b="1" dirty="0">
                <a:solidFill>
                  <a:prstClr val="black"/>
                </a:solidFill>
              </a:rPr>
              <a:t> </a:t>
            </a:r>
          </a:p>
        </p:txBody>
      </p:sp>
    </p:spTree>
    <p:extLst>
      <p:ext uri="{BB962C8B-B14F-4D97-AF65-F5344CB8AC3E}">
        <p14:creationId xmlns:p14="http://schemas.microsoft.com/office/powerpoint/2010/main" xmlns="" val="2961082060"/>
      </p:ext>
    </p:extLst>
  </p:cSld>
  <p:clrMapOvr>
    <a:masterClrMapping/>
  </p:clrMapOvr>
  <p:transition>
    <p:sndAc>
      <p:stSnd>
        <p:snd r:embed="rId2" name="applause.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3"/>
          <p:cNvGrpSpPr>
            <a:grpSpLocks/>
          </p:cNvGrpSpPr>
          <p:nvPr/>
        </p:nvGrpSpPr>
        <p:grpSpPr bwMode="auto">
          <a:xfrm>
            <a:off x="0" y="0"/>
            <a:ext cx="10160000" cy="604838"/>
            <a:chOff x="507" y="507"/>
            <a:chExt cx="10264267" cy="603758"/>
          </a:xfrm>
        </p:grpSpPr>
        <p:pic>
          <p:nvPicPr>
            <p:cNvPr id="37893" name="Picture 1" descr="2nd_page_header.png"/>
            <p:cNvPicPr>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 y="507"/>
              <a:ext cx="10264267" cy="603758"/>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7894" name="TextBox 2"/>
            <p:cNvSpPr txBox="1">
              <a:spLocks noChangeArrowheads="1"/>
            </p:cNvSpPr>
            <p:nvPr/>
          </p:nvSpPr>
          <p:spPr bwMode="auto">
            <a:xfrm>
              <a:off x="2019300" y="177800"/>
              <a:ext cx="2565400" cy="276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b="1" smtClean="0">
                  <a:solidFill>
                    <a:srgbClr val="FFFFFF"/>
                  </a:solidFill>
                  <a:latin typeface="Arial - 16"/>
                </a:rPr>
                <a:t>THE MARKET BASKET</a:t>
              </a:r>
            </a:p>
          </p:txBody>
        </p:sp>
      </p:grpSp>
      <p:sp>
        <p:nvSpPr>
          <p:cNvPr id="37891" name="Rectangle 6"/>
          <p:cNvSpPr>
            <a:spLocks noChangeArrowheads="1"/>
          </p:cNvSpPr>
          <p:nvPr/>
        </p:nvSpPr>
        <p:spPr bwMode="auto">
          <a:xfrm>
            <a:off x="2641600" y="1206518"/>
            <a:ext cx="5105400"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r>
              <a:rPr lang="en-US" sz="3600" b="1" dirty="0" smtClean="0">
                <a:solidFill>
                  <a:srgbClr val="FF0000"/>
                </a:solidFill>
                <a:latin typeface="Arial - 36"/>
              </a:rPr>
              <a:t> </a:t>
            </a:r>
          </a:p>
          <a:p>
            <a:pPr fontAlgn="base">
              <a:spcBef>
                <a:spcPct val="0"/>
              </a:spcBef>
              <a:spcAft>
                <a:spcPct val="0"/>
              </a:spcAft>
            </a:pPr>
            <a:r>
              <a:rPr lang="en-US" sz="4800" b="1" dirty="0" smtClean="0">
                <a:solidFill>
                  <a:srgbClr val="FF0000"/>
                </a:solidFill>
                <a:latin typeface="Arial - 48"/>
              </a:rPr>
              <a:t>  </a:t>
            </a:r>
          </a:p>
          <a:p>
            <a:pPr algn="ctr" fontAlgn="base">
              <a:spcBef>
                <a:spcPct val="0"/>
              </a:spcBef>
              <a:spcAft>
                <a:spcPct val="0"/>
              </a:spcAft>
            </a:pPr>
            <a:r>
              <a:rPr lang="en-US" sz="4800" b="1" dirty="0" smtClean="0">
                <a:solidFill>
                  <a:srgbClr val="FF0000"/>
                </a:solidFill>
                <a:latin typeface="Arial - 48"/>
              </a:rPr>
              <a:t>Medical care</a:t>
            </a:r>
          </a:p>
          <a:p>
            <a:pPr fontAlgn="base">
              <a:spcBef>
                <a:spcPct val="0"/>
              </a:spcBef>
              <a:spcAft>
                <a:spcPct val="0"/>
              </a:spcAft>
            </a:pPr>
            <a:endParaRPr lang="en-US" sz="4800" b="1" dirty="0" smtClean="0">
              <a:solidFill>
                <a:srgbClr val="FF0000"/>
              </a:solidFill>
              <a:latin typeface="Arial - 48"/>
            </a:endParaRPr>
          </a:p>
          <a:p>
            <a:pPr fontAlgn="base">
              <a:spcBef>
                <a:spcPct val="0"/>
              </a:spcBef>
              <a:spcAft>
                <a:spcPct val="0"/>
              </a:spcAft>
            </a:pPr>
            <a:endParaRPr lang="en-US" sz="4800" b="1" dirty="0" smtClean="0">
              <a:solidFill>
                <a:srgbClr val="FF0000"/>
              </a:solidFill>
              <a:latin typeface="Arial - 48"/>
            </a:endParaRPr>
          </a:p>
          <a:p>
            <a:pPr fontAlgn="base">
              <a:spcBef>
                <a:spcPct val="0"/>
              </a:spcBef>
              <a:spcAft>
                <a:spcPct val="0"/>
              </a:spcAft>
            </a:pPr>
            <a:r>
              <a:rPr lang="en-US" sz="4800" b="1" dirty="0" smtClean="0">
                <a:solidFill>
                  <a:srgbClr val="FF0000"/>
                </a:solidFill>
                <a:latin typeface="Arial - 48"/>
              </a:rPr>
              <a:t> </a:t>
            </a:r>
          </a:p>
          <a:p>
            <a:pPr fontAlgn="base">
              <a:spcBef>
                <a:spcPct val="0"/>
              </a:spcBef>
              <a:spcAft>
                <a:spcPct val="0"/>
              </a:spcAft>
            </a:pPr>
            <a:endParaRPr lang="en-US" sz="3600" b="1" dirty="0" smtClean="0">
              <a:solidFill>
                <a:srgbClr val="FF0000"/>
              </a:solidFill>
              <a:latin typeface="Arial - 36"/>
            </a:endParaRPr>
          </a:p>
        </p:txBody>
      </p:sp>
      <p:sp>
        <p:nvSpPr>
          <p:cNvPr id="7" name="TextBox 6">
            <a:hlinkClick r:id="rId4" action="ppaction://hlinksldjump"/>
          </p:cNvPr>
          <p:cNvSpPr txBox="1"/>
          <p:nvPr/>
        </p:nvSpPr>
        <p:spPr>
          <a:xfrm>
            <a:off x="4165600" y="4635500"/>
            <a:ext cx="1830388" cy="523220"/>
          </a:xfrm>
          <a:prstGeom prst="rect">
            <a:avLst/>
          </a:prstGeom>
          <a:ln>
            <a:solidFill>
              <a:schemeClr val="accent1"/>
            </a:solidFill>
            <a:prstDash val="solid"/>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en-US" sz="2800" b="1" dirty="0">
                <a:solidFill>
                  <a:prstClr val="black"/>
                </a:solidFill>
              </a:rPr>
              <a:t>Back </a:t>
            </a:r>
          </a:p>
        </p:txBody>
      </p:sp>
    </p:spTree>
    <p:extLst>
      <p:ext uri="{BB962C8B-B14F-4D97-AF65-F5344CB8AC3E}">
        <p14:creationId xmlns:p14="http://schemas.microsoft.com/office/powerpoint/2010/main" xmlns="" val="2011114474"/>
      </p:ext>
    </p:extLst>
  </p:cSld>
  <p:clrMapOvr>
    <a:masterClrMapping/>
  </p:clrMapOvr>
  <p:transition>
    <p:sndAc>
      <p:stSnd>
        <p:snd r:embed="rId2" name="applause.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3"/>
          <p:cNvGrpSpPr>
            <a:grpSpLocks/>
          </p:cNvGrpSpPr>
          <p:nvPr/>
        </p:nvGrpSpPr>
        <p:grpSpPr bwMode="auto">
          <a:xfrm>
            <a:off x="0" y="0"/>
            <a:ext cx="10160000" cy="604838"/>
            <a:chOff x="507" y="507"/>
            <a:chExt cx="10264267" cy="603758"/>
          </a:xfrm>
        </p:grpSpPr>
        <p:pic>
          <p:nvPicPr>
            <p:cNvPr id="38917" name="Picture 1" descr="2nd_page_header.png"/>
            <p:cNvPicPr>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 y="507"/>
              <a:ext cx="10264267" cy="603758"/>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8918" name="TextBox 2"/>
            <p:cNvSpPr txBox="1">
              <a:spLocks noChangeArrowheads="1"/>
            </p:cNvSpPr>
            <p:nvPr/>
          </p:nvSpPr>
          <p:spPr bwMode="auto">
            <a:xfrm>
              <a:off x="2019300" y="177800"/>
              <a:ext cx="2565400" cy="276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b="1" smtClean="0">
                  <a:solidFill>
                    <a:srgbClr val="FFFFFF"/>
                  </a:solidFill>
                  <a:latin typeface="Arial - 16"/>
                </a:rPr>
                <a:t>THE MARKET BASKET</a:t>
              </a:r>
            </a:p>
          </p:txBody>
        </p:sp>
      </p:grpSp>
      <p:sp>
        <p:nvSpPr>
          <p:cNvPr id="38915" name="Rectangle 6"/>
          <p:cNvSpPr>
            <a:spLocks noChangeArrowheads="1"/>
          </p:cNvSpPr>
          <p:nvPr/>
        </p:nvSpPr>
        <p:spPr bwMode="auto">
          <a:xfrm>
            <a:off x="3479800" y="1206516"/>
            <a:ext cx="3276600" cy="637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r>
              <a:rPr lang="en-US" sz="3600" b="1" dirty="0" smtClean="0">
                <a:solidFill>
                  <a:srgbClr val="FF0000"/>
                </a:solidFill>
                <a:latin typeface="Arial - 36"/>
              </a:rPr>
              <a:t> </a:t>
            </a:r>
          </a:p>
          <a:p>
            <a:pPr fontAlgn="base">
              <a:spcBef>
                <a:spcPct val="0"/>
              </a:spcBef>
              <a:spcAft>
                <a:spcPct val="0"/>
              </a:spcAft>
            </a:pPr>
            <a:r>
              <a:rPr lang="en-US" sz="4800" b="1" dirty="0" smtClean="0">
                <a:solidFill>
                  <a:srgbClr val="FF0000"/>
                </a:solidFill>
                <a:latin typeface="Arial - 48"/>
              </a:rPr>
              <a:t>  </a:t>
            </a:r>
          </a:p>
          <a:p>
            <a:pPr algn="ctr" fontAlgn="base">
              <a:spcBef>
                <a:spcPct val="0"/>
              </a:spcBef>
              <a:spcAft>
                <a:spcPct val="0"/>
              </a:spcAft>
            </a:pPr>
            <a:r>
              <a:rPr lang="en-US" sz="4800" b="1" dirty="0" smtClean="0">
                <a:solidFill>
                  <a:srgbClr val="FF0000"/>
                </a:solidFill>
                <a:latin typeface="Arial - 48"/>
              </a:rPr>
              <a:t>Apparel</a:t>
            </a:r>
          </a:p>
          <a:p>
            <a:pPr algn="ctr" fontAlgn="base">
              <a:spcBef>
                <a:spcPct val="0"/>
              </a:spcBef>
              <a:spcAft>
                <a:spcPct val="0"/>
              </a:spcAft>
            </a:pPr>
            <a:endParaRPr lang="en-US" sz="4800" b="1" dirty="0" smtClean="0">
              <a:solidFill>
                <a:srgbClr val="FF0000"/>
              </a:solidFill>
              <a:latin typeface="Arial - 48"/>
            </a:endParaRPr>
          </a:p>
          <a:p>
            <a:pPr algn="ctr" fontAlgn="base">
              <a:spcBef>
                <a:spcPct val="0"/>
              </a:spcBef>
              <a:spcAft>
                <a:spcPct val="0"/>
              </a:spcAft>
            </a:pPr>
            <a:endParaRPr lang="en-US" sz="4800" b="1" dirty="0" smtClean="0">
              <a:solidFill>
                <a:srgbClr val="FF0000"/>
              </a:solidFill>
              <a:latin typeface="Arial - 48"/>
            </a:endParaRPr>
          </a:p>
          <a:p>
            <a:pPr fontAlgn="base">
              <a:spcBef>
                <a:spcPct val="0"/>
              </a:spcBef>
              <a:spcAft>
                <a:spcPct val="0"/>
              </a:spcAft>
            </a:pPr>
            <a:endParaRPr lang="en-US" sz="4800" b="1" dirty="0" smtClean="0">
              <a:solidFill>
                <a:srgbClr val="FF0000"/>
              </a:solidFill>
              <a:latin typeface="Arial - 48"/>
            </a:endParaRPr>
          </a:p>
          <a:p>
            <a:pPr fontAlgn="base">
              <a:spcBef>
                <a:spcPct val="0"/>
              </a:spcBef>
              <a:spcAft>
                <a:spcPct val="0"/>
              </a:spcAft>
            </a:pPr>
            <a:endParaRPr lang="en-US" sz="4800" b="1" dirty="0" smtClean="0">
              <a:solidFill>
                <a:srgbClr val="FF0000"/>
              </a:solidFill>
              <a:latin typeface="Arial - 48"/>
            </a:endParaRPr>
          </a:p>
          <a:p>
            <a:pPr fontAlgn="base">
              <a:spcBef>
                <a:spcPct val="0"/>
              </a:spcBef>
              <a:spcAft>
                <a:spcPct val="0"/>
              </a:spcAft>
            </a:pPr>
            <a:r>
              <a:rPr lang="en-US" sz="4800" b="1" dirty="0" smtClean="0">
                <a:solidFill>
                  <a:srgbClr val="FF0000"/>
                </a:solidFill>
                <a:latin typeface="Arial - 48"/>
              </a:rPr>
              <a:t> </a:t>
            </a:r>
          </a:p>
          <a:p>
            <a:pPr fontAlgn="base">
              <a:spcBef>
                <a:spcPct val="0"/>
              </a:spcBef>
              <a:spcAft>
                <a:spcPct val="0"/>
              </a:spcAft>
            </a:pPr>
            <a:endParaRPr lang="en-US" sz="3600" b="1" dirty="0" smtClean="0">
              <a:solidFill>
                <a:srgbClr val="FF0000"/>
              </a:solidFill>
              <a:latin typeface="Arial - 36"/>
            </a:endParaRPr>
          </a:p>
        </p:txBody>
      </p:sp>
      <p:sp>
        <p:nvSpPr>
          <p:cNvPr id="7" name="TextBox 6">
            <a:hlinkClick r:id="rId4" action="ppaction://hlinksldjump"/>
          </p:cNvPr>
          <p:cNvSpPr txBox="1"/>
          <p:nvPr/>
        </p:nvSpPr>
        <p:spPr>
          <a:xfrm>
            <a:off x="4165600" y="4635500"/>
            <a:ext cx="1830388" cy="523220"/>
          </a:xfrm>
          <a:prstGeom prst="rect">
            <a:avLst/>
          </a:prstGeom>
          <a:ln>
            <a:solidFill>
              <a:schemeClr val="accent1"/>
            </a:solidFill>
            <a:prstDash val="solid"/>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en-US" sz="2800" b="1" dirty="0" smtClean="0">
                <a:solidFill>
                  <a:prstClr val="black"/>
                </a:solidFill>
              </a:rPr>
              <a:t>Back </a:t>
            </a:r>
            <a:endParaRPr lang="en-US" sz="2800" b="1" dirty="0">
              <a:solidFill>
                <a:prstClr val="black"/>
              </a:solidFill>
            </a:endParaRPr>
          </a:p>
        </p:txBody>
      </p:sp>
    </p:spTree>
    <p:extLst>
      <p:ext uri="{BB962C8B-B14F-4D97-AF65-F5344CB8AC3E}">
        <p14:creationId xmlns:p14="http://schemas.microsoft.com/office/powerpoint/2010/main" xmlns="" val="3257814140"/>
      </p:ext>
    </p:extLst>
  </p:cSld>
  <p:clrMapOvr>
    <a:masterClrMapping/>
  </p:clrMapOvr>
  <p:transition>
    <p:sndAc>
      <p:stSnd>
        <p:snd r:embed="rId2" name="applause.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3"/>
          <p:cNvGrpSpPr>
            <a:grpSpLocks/>
          </p:cNvGrpSpPr>
          <p:nvPr/>
        </p:nvGrpSpPr>
        <p:grpSpPr bwMode="auto">
          <a:xfrm>
            <a:off x="0" y="0"/>
            <a:ext cx="10160000" cy="604838"/>
            <a:chOff x="507" y="507"/>
            <a:chExt cx="10264267" cy="603758"/>
          </a:xfrm>
        </p:grpSpPr>
        <p:pic>
          <p:nvPicPr>
            <p:cNvPr id="39941" name="Picture 1" descr="2nd_page_header.png"/>
            <p:cNvPicPr>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 y="507"/>
              <a:ext cx="10264267" cy="603758"/>
            </a:xfrm>
            <a:prstGeom prst="rect">
              <a:avLst/>
            </a:prstGeom>
            <a:solidFill>
              <a:srgbClr val="0000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9942" name="TextBox 2"/>
            <p:cNvSpPr txBox="1">
              <a:spLocks noChangeArrowheads="1"/>
            </p:cNvSpPr>
            <p:nvPr/>
          </p:nvSpPr>
          <p:spPr bwMode="auto">
            <a:xfrm>
              <a:off x="2019300" y="177800"/>
              <a:ext cx="2565400" cy="276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b="1" smtClean="0">
                  <a:solidFill>
                    <a:srgbClr val="FFFFFF"/>
                  </a:solidFill>
                  <a:latin typeface="Arial - 16"/>
                </a:rPr>
                <a:t>THE MARKET BASKET</a:t>
              </a:r>
            </a:p>
          </p:txBody>
        </p:sp>
      </p:grpSp>
      <p:sp>
        <p:nvSpPr>
          <p:cNvPr id="39939" name="Rectangle 6"/>
          <p:cNvSpPr>
            <a:spLocks noChangeArrowheads="1"/>
          </p:cNvSpPr>
          <p:nvPr/>
        </p:nvSpPr>
        <p:spPr bwMode="auto">
          <a:xfrm>
            <a:off x="1727200" y="1206500"/>
            <a:ext cx="6934200" cy="8586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r>
              <a:rPr lang="en-US" sz="3600" b="1" dirty="0" smtClean="0">
                <a:solidFill>
                  <a:srgbClr val="FF0000"/>
                </a:solidFill>
                <a:latin typeface="Arial - 36"/>
              </a:rPr>
              <a:t> </a:t>
            </a:r>
          </a:p>
          <a:p>
            <a:pPr fontAlgn="base">
              <a:spcBef>
                <a:spcPct val="0"/>
              </a:spcBef>
              <a:spcAft>
                <a:spcPct val="0"/>
              </a:spcAft>
            </a:pPr>
            <a:r>
              <a:rPr lang="en-US" sz="4800" b="1" dirty="0" smtClean="0">
                <a:solidFill>
                  <a:srgbClr val="FF0000"/>
                </a:solidFill>
                <a:latin typeface="Arial - 48"/>
              </a:rPr>
              <a:t>  </a:t>
            </a:r>
          </a:p>
          <a:p>
            <a:pPr algn="ctr" fontAlgn="base">
              <a:spcBef>
                <a:spcPct val="0"/>
              </a:spcBef>
              <a:spcAft>
                <a:spcPct val="0"/>
              </a:spcAft>
            </a:pPr>
            <a:r>
              <a:rPr lang="en-US" sz="4800" b="1" dirty="0" smtClean="0">
                <a:solidFill>
                  <a:srgbClr val="FF0000"/>
                </a:solidFill>
                <a:latin typeface="Arial - 24"/>
              </a:rPr>
              <a:t>Education and communication</a:t>
            </a:r>
          </a:p>
          <a:p>
            <a:pPr algn="ctr" fontAlgn="base">
              <a:spcBef>
                <a:spcPct val="0"/>
              </a:spcBef>
              <a:spcAft>
                <a:spcPct val="0"/>
              </a:spcAft>
            </a:pPr>
            <a:endParaRPr lang="en-US" sz="4800" b="1" dirty="0" smtClean="0">
              <a:solidFill>
                <a:srgbClr val="FF0000"/>
              </a:solidFill>
              <a:latin typeface="Arial - 24"/>
            </a:endParaRPr>
          </a:p>
          <a:p>
            <a:pPr algn="ctr" fontAlgn="base">
              <a:spcBef>
                <a:spcPct val="0"/>
              </a:spcBef>
              <a:spcAft>
                <a:spcPct val="0"/>
              </a:spcAft>
            </a:pPr>
            <a:endParaRPr lang="en-US" sz="4800" b="1" dirty="0" smtClean="0">
              <a:solidFill>
                <a:srgbClr val="FF0000"/>
              </a:solidFill>
              <a:latin typeface="Arial - 24"/>
            </a:endParaRPr>
          </a:p>
          <a:p>
            <a:pPr algn="ctr" fontAlgn="base">
              <a:spcBef>
                <a:spcPct val="0"/>
              </a:spcBef>
              <a:spcAft>
                <a:spcPct val="0"/>
              </a:spcAft>
            </a:pPr>
            <a:endParaRPr lang="en-US" sz="4800" b="1" dirty="0" smtClean="0">
              <a:solidFill>
                <a:srgbClr val="FF0000"/>
              </a:solidFill>
              <a:latin typeface="Arial - 24"/>
            </a:endParaRPr>
          </a:p>
          <a:p>
            <a:pPr algn="ctr" fontAlgn="base">
              <a:spcBef>
                <a:spcPct val="0"/>
              </a:spcBef>
              <a:spcAft>
                <a:spcPct val="0"/>
              </a:spcAft>
            </a:pPr>
            <a:endParaRPr lang="en-US" sz="4800" b="1" dirty="0" smtClean="0">
              <a:solidFill>
                <a:srgbClr val="FF0000"/>
              </a:solidFill>
              <a:latin typeface="Arial - 48"/>
            </a:endParaRPr>
          </a:p>
          <a:p>
            <a:pPr fontAlgn="base">
              <a:spcBef>
                <a:spcPct val="0"/>
              </a:spcBef>
              <a:spcAft>
                <a:spcPct val="0"/>
              </a:spcAft>
            </a:pPr>
            <a:endParaRPr lang="en-US" sz="4800" b="1" dirty="0" smtClean="0">
              <a:solidFill>
                <a:srgbClr val="FF0000"/>
              </a:solidFill>
              <a:latin typeface="Arial - 48"/>
            </a:endParaRPr>
          </a:p>
          <a:p>
            <a:pPr fontAlgn="base">
              <a:spcBef>
                <a:spcPct val="0"/>
              </a:spcBef>
              <a:spcAft>
                <a:spcPct val="0"/>
              </a:spcAft>
            </a:pPr>
            <a:endParaRPr lang="en-US" sz="4800" b="1" dirty="0" smtClean="0">
              <a:solidFill>
                <a:srgbClr val="FF0000"/>
              </a:solidFill>
              <a:latin typeface="Arial - 48"/>
            </a:endParaRPr>
          </a:p>
          <a:p>
            <a:pPr fontAlgn="base">
              <a:spcBef>
                <a:spcPct val="0"/>
              </a:spcBef>
              <a:spcAft>
                <a:spcPct val="0"/>
              </a:spcAft>
            </a:pPr>
            <a:r>
              <a:rPr lang="en-US" sz="4800" b="1" dirty="0" smtClean="0">
                <a:solidFill>
                  <a:srgbClr val="FF0000"/>
                </a:solidFill>
                <a:latin typeface="Arial - 48"/>
              </a:rPr>
              <a:t> </a:t>
            </a:r>
          </a:p>
          <a:p>
            <a:pPr fontAlgn="base">
              <a:spcBef>
                <a:spcPct val="0"/>
              </a:spcBef>
              <a:spcAft>
                <a:spcPct val="0"/>
              </a:spcAft>
            </a:pPr>
            <a:endParaRPr lang="en-US" sz="3600" b="1" dirty="0" smtClean="0">
              <a:solidFill>
                <a:srgbClr val="FF0000"/>
              </a:solidFill>
              <a:latin typeface="Arial - 36"/>
            </a:endParaRPr>
          </a:p>
        </p:txBody>
      </p:sp>
      <p:sp>
        <p:nvSpPr>
          <p:cNvPr id="7" name="TextBox 6"/>
          <p:cNvSpPr txBox="1"/>
          <p:nvPr/>
        </p:nvSpPr>
        <p:spPr>
          <a:xfrm>
            <a:off x="4165600" y="4635500"/>
            <a:ext cx="1830388" cy="523220"/>
          </a:xfrm>
          <a:prstGeom prst="rect">
            <a:avLst/>
          </a:prstGeom>
          <a:ln>
            <a:solidFill>
              <a:schemeClr val="accent1"/>
            </a:solidFill>
            <a:prstDash val="solid"/>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en-US" sz="2800" b="1" dirty="0">
                <a:solidFill>
                  <a:prstClr val="black"/>
                </a:solidFill>
                <a:hlinkClick r:id="rId4" action="ppaction://hlinksldjump"/>
              </a:rPr>
              <a:t>Back</a:t>
            </a:r>
            <a:r>
              <a:rPr lang="en-US" sz="2800" b="1" dirty="0">
                <a:solidFill>
                  <a:prstClr val="black"/>
                </a:solidFill>
              </a:rPr>
              <a:t> </a:t>
            </a:r>
          </a:p>
        </p:txBody>
      </p:sp>
    </p:spTree>
    <p:extLst>
      <p:ext uri="{BB962C8B-B14F-4D97-AF65-F5344CB8AC3E}">
        <p14:creationId xmlns:p14="http://schemas.microsoft.com/office/powerpoint/2010/main" xmlns="" val="1994069825"/>
      </p:ext>
    </p:extLst>
  </p:cSld>
  <p:clrMapOvr>
    <a:masterClrMapping/>
  </p:clrMapOvr>
  <p:transition>
    <p:sndAc>
      <p:stSnd>
        <p:snd r:embed="rId2" name="applaus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 name="TextBox 16"/>
          <p:cNvSpPr txBox="1"/>
          <p:nvPr/>
        </p:nvSpPr>
        <p:spPr>
          <a:xfrm>
            <a:off x="518" y="715053"/>
            <a:ext cx="10159482" cy="523220"/>
          </a:xfrm>
          <a:prstGeom prst="rect">
            <a:avLst/>
          </a:prstGeom>
          <a:noFill/>
        </p:spPr>
        <p:txBody>
          <a:bodyPr vert="horz" wrap="square" rtlCol="0">
            <a:spAutoFit/>
          </a:bodyPr>
          <a:lstStyle/>
          <a:p>
            <a:pPr algn="ctr"/>
            <a:r>
              <a:rPr lang="en-US" sz="2800" b="1" dirty="0" smtClean="0">
                <a:solidFill>
                  <a:srgbClr val="24364D"/>
                </a:solidFill>
                <a:latin typeface="+mj-lt"/>
              </a:rPr>
              <a:t>Match the Definition</a:t>
            </a:r>
            <a:endParaRPr lang="en-US" sz="2800" b="1" dirty="0">
              <a:solidFill>
                <a:srgbClr val="24364D"/>
              </a:solidFill>
              <a:latin typeface="+mj-lt"/>
            </a:endParaRPr>
          </a:p>
        </p:txBody>
      </p:sp>
      <p:sp>
        <p:nvSpPr>
          <p:cNvPr id="22" name="TextBox 21"/>
          <p:cNvSpPr txBox="1"/>
          <p:nvPr/>
        </p:nvSpPr>
        <p:spPr>
          <a:xfrm>
            <a:off x="1354629" y="5720131"/>
            <a:ext cx="1879600" cy="523220"/>
          </a:xfrm>
          <a:prstGeom prst="rect">
            <a:avLst/>
          </a:prstGeom>
          <a:noFill/>
        </p:spPr>
        <p:txBody>
          <a:bodyPr vert="horz" rtlCol="0">
            <a:spAutoFit/>
          </a:bodyPr>
          <a:lstStyle/>
          <a:p>
            <a:r>
              <a:rPr lang="en-US" sz="2800" b="1" dirty="0" smtClean="0">
                <a:solidFill>
                  <a:srgbClr val="24364D"/>
                </a:solidFill>
              </a:rPr>
              <a:t>Services</a:t>
            </a:r>
            <a:endParaRPr lang="en-US" sz="2800" b="1" dirty="0">
              <a:solidFill>
                <a:srgbClr val="24364D"/>
              </a:solidFill>
            </a:endParaRPr>
          </a:p>
        </p:txBody>
      </p:sp>
      <p:sp>
        <p:nvSpPr>
          <p:cNvPr id="23" name="TextBox 22"/>
          <p:cNvSpPr txBox="1"/>
          <p:nvPr/>
        </p:nvSpPr>
        <p:spPr>
          <a:xfrm>
            <a:off x="6604000" y="5729335"/>
            <a:ext cx="1879600" cy="523220"/>
          </a:xfrm>
          <a:prstGeom prst="rect">
            <a:avLst/>
          </a:prstGeom>
          <a:noFill/>
        </p:spPr>
        <p:txBody>
          <a:bodyPr vert="horz" rtlCol="0">
            <a:spAutoFit/>
          </a:bodyPr>
          <a:lstStyle/>
          <a:p>
            <a:r>
              <a:rPr lang="en-US" sz="2800" b="1" dirty="0" smtClean="0">
                <a:solidFill>
                  <a:srgbClr val="24364D"/>
                </a:solidFill>
              </a:rPr>
              <a:t>Consumers</a:t>
            </a:r>
            <a:endParaRPr lang="en-US" sz="2800" b="1" dirty="0">
              <a:solidFill>
                <a:srgbClr val="24364D"/>
              </a:solidFill>
            </a:endParaRPr>
          </a:p>
        </p:txBody>
      </p:sp>
      <p:sp>
        <p:nvSpPr>
          <p:cNvPr id="24" name="TextBox 23"/>
          <p:cNvSpPr txBox="1"/>
          <p:nvPr/>
        </p:nvSpPr>
        <p:spPr>
          <a:xfrm>
            <a:off x="3937000" y="5729335"/>
            <a:ext cx="1879600" cy="523220"/>
          </a:xfrm>
          <a:prstGeom prst="rect">
            <a:avLst/>
          </a:prstGeom>
          <a:noFill/>
        </p:spPr>
        <p:txBody>
          <a:bodyPr vert="horz" rtlCol="0">
            <a:spAutoFit/>
          </a:bodyPr>
          <a:lstStyle/>
          <a:p>
            <a:r>
              <a:rPr lang="en-US" b="1" dirty="0" smtClean="0">
                <a:solidFill>
                  <a:srgbClr val="24364D"/>
                </a:solidFill>
                <a:latin typeface="Arial - 25"/>
              </a:rPr>
              <a:t>    </a:t>
            </a:r>
            <a:r>
              <a:rPr lang="en-US" sz="2800" b="1" dirty="0" smtClean="0">
                <a:solidFill>
                  <a:srgbClr val="24364D"/>
                </a:solidFill>
              </a:rPr>
              <a:t>Goods</a:t>
            </a:r>
            <a:endParaRPr lang="en-US" sz="2800" b="1" dirty="0">
              <a:solidFill>
                <a:srgbClr val="24364D"/>
              </a:solidFill>
            </a:endParaRPr>
          </a:p>
        </p:txBody>
      </p:sp>
      <p:grpSp>
        <p:nvGrpSpPr>
          <p:cNvPr id="27" name="Group 26"/>
          <p:cNvGrpSpPr/>
          <p:nvPr/>
        </p:nvGrpSpPr>
        <p:grpSpPr>
          <a:xfrm>
            <a:off x="518" y="513"/>
            <a:ext cx="10159493" cy="603758"/>
            <a:chOff x="507" y="507"/>
            <a:chExt cx="10264267" cy="603758"/>
          </a:xfrm>
        </p:grpSpPr>
        <p:pic>
          <p:nvPicPr>
            <p:cNvPr id="28" name="Picture 27"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29" name="TextBox 28"/>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grpSp>
        <p:nvGrpSpPr>
          <p:cNvPr id="44" name="Group 43"/>
          <p:cNvGrpSpPr/>
          <p:nvPr/>
        </p:nvGrpSpPr>
        <p:grpSpPr>
          <a:xfrm>
            <a:off x="218699" y="1511300"/>
            <a:ext cx="9723125" cy="3646829"/>
            <a:chOff x="218699" y="1511300"/>
            <a:chExt cx="9723125" cy="3646829"/>
          </a:xfrm>
        </p:grpSpPr>
        <p:sp>
          <p:nvSpPr>
            <p:cNvPr id="18" name="TextBox 17"/>
            <p:cNvSpPr txBox="1"/>
            <p:nvPr/>
          </p:nvSpPr>
          <p:spPr>
            <a:xfrm>
              <a:off x="692242" y="4269206"/>
              <a:ext cx="2565400" cy="646331"/>
            </a:xfrm>
            <a:prstGeom prst="rect">
              <a:avLst/>
            </a:prstGeom>
            <a:noFill/>
          </p:spPr>
          <p:txBody>
            <a:bodyPr vert="horz" rtlCol="0">
              <a:spAutoFit/>
            </a:bodyPr>
            <a:lstStyle/>
            <a:p>
              <a:endParaRPr lang="en-US" smtClean="0">
                <a:solidFill>
                  <a:prstClr val="black"/>
                </a:solidFill>
              </a:endParaRPr>
            </a:p>
            <a:p>
              <a:endParaRPr lang="en-US">
                <a:solidFill>
                  <a:prstClr val="black"/>
                </a:solidFill>
              </a:endParaRPr>
            </a:p>
          </p:txBody>
        </p:sp>
        <p:sp>
          <p:nvSpPr>
            <p:cNvPr id="3" name="Rectangle 2"/>
            <p:cNvSpPr/>
            <p:nvPr/>
          </p:nvSpPr>
          <p:spPr>
            <a:xfrm>
              <a:off x="218699" y="3938929"/>
              <a:ext cx="9723120" cy="1219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18704" y="2730500"/>
              <a:ext cx="9723120" cy="1219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18699" y="1511300"/>
              <a:ext cx="9723120" cy="1219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08000" y="1739900"/>
              <a:ext cx="4292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08000" y="2959100"/>
              <a:ext cx="4292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08000" y="4167529"/>
              <a:ext cx="4292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800600" y="1874678"/>
              <a:ext cx="5003800" cy="492443"/>
            </a:xfrm>
            <a:prstGeom prst="rect">
              <a:avLst/>
            </a:prstGeom>
            <a:noFill/>
          </p:spPr>
          <p:txBody>
            <a:bodyPr wrap="square" rtlCol="0">
              <a:spAutoFit/>
            </a:bodyPr>
            <a:lstStyle/>
            <a:p>
              <a:r>
                <a:rPr lang="en-US" sz="2600" b="1" dirty="0" smtClean="0">
                  <a:solidFill>
                    <a:srgbClr val="0033CC"/>
                  </a:solidFill>
                </a:rPr>
                <a:t>Objects that satisfy people’s wants</a:t>
              </a:r>
              <a:endParaRPr lang="en-US" sz="2600" b="1" dirty="0">
                <a:solidFill>
                  <a:srgbClr val="0033CC"/>
                </a:solidFill>
              </a:endParaRPr>
            </a:p>
          </p:txBody>
        </p:sp>
        <p:sp>
          <p:nvSpPr>
            <p:cNvPr id="41" name="TextBox 40"/>
            <p:cNvSpPr txBox="1"/>
            <p:nvPr/>
          </p:nvSpPr>
          <p:spPr>
            <a:xfrm>
              <a:off x="4800600" y="3093877"/>
              <a:ext cx="5003800" cy="492443"/>
            </a:xfrm>
            <a:prstGeom prst="rect">
              <a:avLst/>
            </a:prstGeom>
            <a:noFill/>
          </p:spPr>
          <p:txBody>
            <a:bodyPr wrap="square" rtlCol="0">
              <a:spAutoFit/>
            </a:bodyPr>
            <a:lstStyle/>
            <a:p>
              <a:r>
                <a:rPr lang="en-US" sz="2600" b="1" dirty="0" smtClean="0">
                  <a:solidFill>
                    <a:srgbClr val="1C9441"/>
                  </a:solidFill>
                </a:rPr>
                <a:t>Actions that satisfy people’s wants</a:t>
              </a:r>
              <a:endParaRPr lang="en-US" sz="2600" b="1" dirty="0">
                <a:solidFill>
                  <a:srgbClr val="1C9441"/>
                </a:solidFill>
              </a:endParaRPr>
            </a:p>
          </p:txBody>
        </p:sp>
        <p:sp>
          <p:nvSpPr>
            <p:cNvPr id="43" name="TextBox 42"/>
            <p:cNvSpPr txBox="1"/>
            <p:nvPr/>
          </p:nvSpPr>
          <p:spPr>
            <a:xfrm>
              <a:off x="4813782" y="4102253"/>
              <a:ext cx="5003800" cy="892552"/>
            </a:xfrm>
            <a:prstGeom prst="rect">
              <a:avLst/>
            </a:prstGeom>
            <a:noFill/>
          </p:spPr>
          <p:txBody>
            <a:bodyPr wrap="square" rtlCol="0">
              <a:spAutoFit/>
            </a:bodyPr>
            <a:lstStyle/>
            <a:p>
              <a:r>
                <a:rPr lang="en-US" sz="2600" b="1" dirty="0" smtClean="0">
                  <a:solidFill>
                    <a:srgbClr val="FF0000"/>
                  </a:solidFill>
                </a:rPr>
                <a:t>People who buy goods and services to satisfy their wants</a:t>
              </a:r>
              <a:endParaRPr lang="en-US" sz="2600" b="1" dirty="0">
                <a:solidFill>
                  <a:srgbClr val="FF0000"/>
                </a:solidFill>
              </a:endParaRPr>
            </a:p>
          </p:txBody>
        </p:sp>
      </p:grpSp>
    </p:spTree>
    <p:extLst>
      <p:ext uri="{BB962C8B-B14F-4D97-AF65-F5344CB8AC3E}">
        <p14:creationId xmlns:p14="http://schemas.microsoft.com/office/powerpoint/2010/main" xmlns="" val="1138277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5F7E8"/>
        </a:solidFill>
        <a:effectLst/>
      </p:bgPr>
    </p:bg>
    <p:spTree>
      <p:nvGrpSpPr>
        <p:cNvPr id="1" name=""/>
        <p:cNvGrpSpPr/>
        <p:nvPr/>
      </p:nvGrpSpPr>
      <p:grpSpPr>
        <a:xfrm>
          <a:off x="0" y="0"/>
          <a:ext cx="0" cy="0"/>
          <a:chOff x="0" y="0"/>
          <a:chExt cx="0" cy="0"/>
        </a:xfrm>
      </p:grpSpPr>
      <p:sp>
        <p:nvSpPr>
          <p:cNvPr id="21" name="Oval 20"/>
          <p:cNvSpPr/>
          <p:nvPr/>
        </p:nvSpPr>
        <p:spPr>
          <a:xfrm>
            <a:off x="7099300" y="721685"/>
            <a:ext cx="2590800" cy="12270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81813" y="7509999"/>
            <a:ext cx="1701800" cy="584775"/>
          </a:xfrm>
          <a:prstGeom prst="rect">
            <a:avLst/>
          </a:prstGeom>
          <a:noFill/>
        </p:spPr>
        <p:txBody>
          <a:bodyPr vert="horz" rtlCol="0">
            <a:spAutoFit/>
          </a:bodyPr>
          <a:lstStyle/>
          <a:p>
            <a:pPr algn="ctr"/>
            <a:r>
              <a:rPr lang="en-US" sz="3200" b="1" dirty="0" smtClean="0">
                <a:solidFill>
                  <a:srgbClr val="FF0000"/>
                </a:solidFill>
                <a:latin typeface="Arial - 26"/>
              </a:rPr>
              <a:t>Allen</a:t>
            </a:r>
            <a:endParaRPr lang="en-US" sz="3200" b="1" dirty="0">
              <a:solidFill>
                <a:srgbClr val="FF0000"/>
              </a:solidFill>
              <a:latin typeface="Arial - 26"/>
            </a:endParaRPr>
          </a:p>
        </p:txBody>
      </p:sp>
      <p:cxnSp>
        <p:nvCxnSpPr>
          <p:cNvPr id="10" name="Straight Connector 9"/>
          <p:cNvCxnSpPr/>
          <p:nvPr/>
        </p:nvCxnSpPr>
        <p:spPr>
          <a:xfrm>
            <a:off x="3086227" y="533098"/>
            <a:ext cx="0" cy="5702619"/>
          </a:xfrm>
          <a:prstGeom prst="line">
            <a:avLst/>
          </a:prstGeom>
          <a:ln w="38100" cap="flat" cmpd="sng" algn="ctr">
            <a:solidFill>
              <a:srgbClr val="324B6A"/>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91655" y="468484"/>
            <a:ext cx="0" cy="5767220"/>
          </a:xfrm>
          <a:prstGeom prst="line">
            <a:avLst/>
          </a:prstGeom>
          <a:ln w="38100" cap="flat" cmpd="sng" algn="ctr">
            <a:solidFill>
              <a:srgbClr val="324B6A"/>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382" y="6235700"/>
            <a:ext cx="10121646" cy="0"/>
          </a:xfrm>
          <a:prstGeom prst="line">
            <a:avLst/>
          </a:prstGeom>
          <a:ln w="38100" cap="flat" cmpd="sng" algn="ctr">
            <a:solidFill>
              <a:srgbClr val="00408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72177" y="7510000"/>
            <a:ext cx="1701800" cy="584775"/>
          </a:xfrm>
          <a:prstGeom prst="rect">
            <a:avLst/>
          </a:prstGeom>
          <a:noFill/>
        </p:spPr>
        <p:txBody>
          <a:bodyPr vert="horz" rtlCol="0">
            <a:spAutoFit/>
          </a:bodyPr>
          <a:lstStyle/>
          <a:p>
            <a:pPr algn="ctr"/>
            <a:r>
              <a:rPr lang="en-US" sz="3200" b="1" dirty="0" smtClean="0">
                <a:solidFill>
                  <a:srgbClr val="FF0000"/>
                </a:solidFill>
                <a:latin typeface="Arial - 26"/>
              </a:rPr>
              <a:t>Kara</a:t>
            </a:r>
            <a:endParaRPr lang="en-US" sz="3200" b="1" dirty="0">
              <a:solidFill>
                <a:srgbClr val="FF0000"/>
              </a:solidFill>
              <a:latin typeface="Arial - 26"/>
            </a:endParaRPr>
          </a:p>
        </p:txBody>
      </p:sp>
      <p:sp>
        <p:nvSpPr>
          <p:cNvPr id="14" name="TextBox 13"/>
          <p:cNvSpPr txBox="1"/>
          <p:nvPr/>
        </p:nvSpPr>
        <p:spPr>
          <a:xfrm>
            <a:off x="5119497" y="7509998"/>
            <a:ext cx="1701800" cy="584775"/>
          </a:xfrm>
          <a:prstGeom prst="rect">
            <a:avLst/>
          </a:prstGeom>
          <a:noFill/>
        </p:spPr>
        <p:txBody>
          <a:bodyPr vert="horz" rtlCol="0">
            <a:spAutoFit/>
          </a:bodyPr>
          <a:lstStyle/>
          <a:p>
            <a:pPr algn="ctr"/>
            <a:r>
              <a:rPr lang="en-US" sz="3200" b="1" dirty="0" smtClean="0">
                <a:solidFill>
                  <a:srgbClr val="FF0000"/>
                </a:solidFill>
                <a:latin typeface="Arial - 26"/>
              </a:rPr>
              <a:t>Robert</a:t>
            </a:r>
            <a:endParaRPr lang="en-US" sz="3200" b="1" dirty="0">
              <a:solidFill>
                <a:srgbClr val="FF0000"/>
              </a:solidFill>
              <a:latin typeface="Arial - 26"/>
            </a:endParaRPr>
          </a:p>
        </p:txBody>
      </p:sp>
      <p:sp>
        <p:nvSpPr>
          <p:cNvPr id="15" name="TextBox 14"/>
          <p:cNvSpPr txBox="1"/>
          <p:nvPr/>
        </p:nvSpPr>
        <p:spPr>
          <a:xfrm>
            <a:off x="7759700" y="6531771"/>
            <a:ext cx="1701800" cy="584775"/>
          </a:xfrm>
          <a:prstGeom prst="rect">
            <a:avLst/>
          </a:prstGeom>
          <a:noFill/>
        </p:spPr>
        <p:txBody>
          <a:bodyPr vert="horz" rtlCol="0">
            <a:spAutoFit/>
          </a:bodyPr>
          <a:lstStyle/>
          <a:p>
            <a:pPr algn="ctr"/>
            <a:r>
              <a:rPr lang="en-US" sz="3200" b="1" dirty="0" smtClean="0">
                <a:solidFill>
                  <a:srgbClr val="FF0000"/>
                </a:solidFill>
                <a:latin typeface="Arial - 26"/>
              </a:rPr>
              <a:t>Doug</a:t>
            </a:r>
            <a:endParaRPr lang="en-US" sz="3200" b="1" dirty="0">
              <a:solidFill>
                <a:srgbClr val="FF0000"/>
              </a:solidFill>
              <a:latin typeface="Arial - 26"/>
            </a:endParaRPr>
          </a:p>
        </p:txBody>
      </p:sp>
      <p:sp>
        <p:nvSpPr>
          <p:cNvPr id="16" name="TextBox 15"/>
          <p:cNvSpPr txBox="1"/>
          <p:nvPr/>
        </p:nvSpPr>
        <p:spPr>
          <a:xfrm>
            <a:off x="3222746" y="6517357"/>
            <a:ext cx="1701800" cy="584775"/>
          </a:xfrm>
          <a:prstGeom prst="rect">
            <a:avLst/>
          </a:prstGeom>
          <a:noFill/>
        </p:spPr>
        <p:txBody>
          <a:bodyPr vert="horz" rtlCol="0">
            <a:spAutoFit/>
          </a:bodyPr>
          <a:lstStyle/>
          <a:p>
            <a:pPr algn="ctr"/>
            <a:r>
              <a:rPr lang="en-US" sz="3200" b="1" dirty="0" smtClean="0">
                <a:solidFill>
                  <a:srgbClr val="FF0000"/>
                </a:solidFill>
                <a:latin typeface="Arial - 26"/>
              </a:rPr>
              <a:t>Joann</a:t>
            </a:r>
            <a:endParaRPr lang="en-US" sz="3200" b="1" dirty="0">
              <a:solidFill>
                <a:srgbClr val="FF0000"/>
              </a:solidFill>
              <a:latin typeface="Arial - 26"/>
            </a:endParaRPr>
          </a:p>
        </p:txBody>
      </p:sp>
      <p:sp>
        <p:nvSpPr>
          <p:cNvPr id="17" name="TextBox 16"/>
          <p:cNvSpPr txBox="1"/>
          <p:nvPr/>
        </p:nvSpPr>
        <p:spPr>
          <a:xfrm>
            <a:off x="5816600" y="6540507"/>
            <a:ext cx="1701800" cy="584775"/>
          </a:xfrm>
          <a:prstGeom prst="rect">
            <a:avLst/>
          </a:prstGeom>
          <a:noFill/>
        </p:spPr>
        <p:txBody>
          <a:bodyPr vert="horz" rtlCol="0">
            <a:spAutoFit/>
          </a:bodyPr>
          <a:lstStyle/>
          <a:p>
            <a:pPr algn="ctr"/>
            <a:r>
              <a:rPr lang="en-US" sz="3200" b="1" dirty="0" smtClean="0">
                <a:solidFill>
                  <a:srgbClr val="FF0000"/>
                </a:solidFill>
                <a:latin typeface="Arial - 26"/>
              </a:rPr>
              <a:t>Selma</a:t>
            </a:r>
            <a:endParaRPr lang="en-US" sz="3200" b="1" dirty="0">
              <a:solidFill>
                <a:srgbClr val="FF0000"/>
              </a:solidFill>
              <a:latin typeface="Arial - 26"/>
            </a:endParaRPr>
          </a:p>
        </p:txBody>
      </p:sp>
      <p:sp>
        <p:nvSpPr>
          <p:cNvPr id="18" name="TextBox 17"/>
          <p:cNvSpPr txBox="1"/>
          <p:nvPr/>
        </p:nvSpPr>
        <p:spPr>
          <a:xfrm>
            <a:off x="7543800" y="7509997"/>
            <a:ext cx="1701800" cy="584775"/>
          </a:xfrm>
          <a:prstGeom prst="rect">
            <a:avLst/>
          </a:prstGeom>
          <a:noFill/>
        </p:spPr>
        <p:txBody>
          <a:bodyPr vert="horz" rtlCol="0">
            <a:spAutoFit/>
          </a:bodyPr>
          <a:lstStyle/>
          <a:p>
            <a:pPr algn="ctr"/>
            <a:r>
              <a:rPr lang="en-US" sz="3200" b="1" dirty="0" smtClean="0">
                <a:solidFill>
                  <a:srgbClr val="FF0000"/>
                </a:solidFill>
                <a:latin typeface="Arial - 26"/>
              </a:rPr>
              <a:t>John</a:t>
            </a:r>
            <a:endParaRPr lang="en-US" sz="3200" b="1" dirty="0">
              <a:solidFill>
                <a:srgbClr val="FF0000"/>
              </a:solidFill>
              <a:latin typeface="Arial - 26"/>
            </a:endParaRPr>
          </a:p>
        </p:txBody>
      </p:sp>
      <p:sp>
        <p:nvSpPr>
          <p:cNvPr id="19" name="TextBox 18"/>
          <p:cNvSpPr txBox="1"/>
          <p:nvPr/>
        </p:nvSpPr>
        <p:spPr>
          <a:xfrm>
            <a:off x="877312" y="6540507"/>
            <a:ext cx="1701800" cy="584775"/>
          </a:xfrm>
          <a:prstGeom prst="rect">
            <a:avLst/>
          </a:prstGeom>
          <a:noFill/>
        </p:spPr>
        <p:txBody>
          <a:bodyPr vert="horz" rtlCol="0">
            <a:spAutoFit/>
          </a:bodyPr>
          <a:lstStyle/>
          <a:p>
            <a:pPr algn="ctr"/>
            <a:r>
              <a:rPr lang="en-US" sz="3200" b="1" dirty="0" err="1" smtClean="0">
                <a:solidFill>
                  <a:srgbClr val="FF0000"/>
                </a:solidFill>
                <a:latin typeface="Arial - 26"/>
              </a:rPr>
              <a:t>Tanika</a:t>
            </a:r>
            <a:endParaRPr lang="en-US" sz="3200" b="1" dirty="0">
              <a:solidFill>
                <a:srgbClr val="FF0000"/>
              </a:solidFill>
              <a:latin typeface="Arial - 26"/>
            </a:endParaRPr>
          </a:p>
        </p:txBody>
      </p:sp>
      <p:sp>
        <p:nvSpPr>
          <p:cNvPr id="20" name="TextBox 19"/>
          <p:cNvSpPr txBox="1"/>
          <p:nvPr/>
        </p:nvSpPr>
        <p:spPr>
          <a:xfrm>
            <a:off x="7327900" y="828105"/>
            <a:ext cx="2133600" cy="1077218"/>
          </a:xfrm>
          <a:prstGeom prst="rect">
            <a:avLst/>
          </a:prstGeom>
          <a:noFill/>
        </p:spPr>
        <p:txBody>
          <a:bodyPr wrap="square" rtlCol="0">
            <a:spAutoFit/>
          </a:bodyPr>
          <a:lstStyle/>
          <a:p>
            <a:pPr algn="ctr"/>
            <a:r>
              <a:rPr lang="en-US" sz="3200" dirty="0" smtClean="0">
                <a:solidFill>
                  <a:schemeClr val="bg1"/>
                </a:solidFill>
                <a:latin typeface="Baskerville Old Face" pitchFamily="18" charset="0"/>
              </a:rPr>
              <a:t>WORSE OFF</a:t>
            </a:r>
            <a:endParaRPr lang="en-US" sz="3200" dirty="0">
              <a:solidFill>
                <a:schemeClr val="bg1"/>
              </a:solidFill>
              <a:latin typeface="Baskerville Old Face" pitchFamily="18" charset="0"/>
            </a:endParaRPr>
          </a:p>
        </p:txBody>
      </p:sp>
      <p:sp>
        <p:nvSpPr>
          <p:cNvPr id="28" name="Explosion 2 27"/>
          <p:cNvSpPr/>
          <p:nvPr/>
        </p:nvSpPr>
        <p:spPr>
          <a:xfrm rot="3872448">
            <a:off x="434623" y="311128"/>
            <a:ext cx="2209801" cy="2777355"/>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43632" y="1161174"/>
            <a:ext cx="1905000" cy="1077218"/>
          </a:xfrm>
          <a:prstGeom prst="rect">
            <a:avLst/>
          </a:prstGeom>
          <a:noFill/>
        </p:spPr>
        <p:txBody>
          <a:bodyPr wrap="square" rtlCol="0">
            <a:spAutoFit/>
          </a:bodyPr>
          <a:lstStyle/>
          <a:p>
            <a:pPr algn="ctr"/>
            <a:r>
              <a:rPr lang="en-US" sz="3200" b="1" dirty="0" smtClean="0">
                <a:solidFill>
                  <a:srgbClr val="FF0000"/>
                </a:solidFill>
                <a:latin typeface="+mj-lt"/>
              </a:rPr>
              <a:t>BETTER OFF</a:t>
            </a:r>
            <a:endParaRPr lang="en-US" sz="3200" b="1" dirty="0">
              <a:solidFill>
                <a:srgbClr val="FF0000"/>
              </a:solidFill>
              <a:latin typeface="+mj-lt"/>
            </a:endParaRPr>
          </a:p>
        </p:txBody>
      </p:sp>
      <p:grpSp>
        <p:nvGrpSpPr>
          <p:cNvPr id="23" name="Group 22"/>
          <p:cNvGrpSpPr/>
          <p:nvPr/>
        </p:nvGrpSpPr>
        <p:grpSpPr>
          <a:xfrm>
            <a:off x="518" y="513"/>
            <a:ext cx="10159493" cy="603758"/>
            <a:chOff x="507" y="507"/>
            <a:chExt cx="10264267" cy="603758"/>
          </a:xfrm>
        </p:grpSpPr>
        <p:pic>
          <p:nvPicPr>
            <p:cNvPr id="26" name="Picture 25"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27" name="TextBox 26"/>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grpSp>
        <p:nvGrpSpPr>
          <p:cNvPr id="4" name="Group 3"/>
          <p:cNvGrpSpPr/>
          <p:nvPr/>
        </p:nvGrpSpPr>
        <p:grpSpPr>
          <a:xfrm>
            <a:off x="3913441" y="965846"/>
            <a:ext cx="2286000" cy="738690"/>
            <a:chOff x="3784600" y="2044700"/>
            <a:chExt cx="2286000" cy="738690"/>
          </a:xfrm>
        </p:grpSpPr>
        <p:sp>
          <p:nvSpPr>
            <p:cNvPr id="3" name="Rectangle 2"/>
            <p:cNvSpPr/>
            <p:nvPr/>
          </p:nvSpPr>
          <p:spPr>
            <a:xfrm>
              <a:off x="3784600" y="204470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SAME</a:t>
              </a:r>
            </a:p>
          </p:txBody>
        </p:sp>
        <p:sp>
          <p:nvSpPr>
            <p:cNvPr id="22" name="Rectangle 21"/>
            <p:cNvSpPr/>
            <p:nvPr/>
          </p:nvSpPr>
          <p:spPr>
            <a:xfrm>
              <a:off x="3784600" y="247859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946545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5F7E8"/>
        </a:solidFill>
        <a:effectLst/>
      </p:bgPr>
    </p:bg>
    <p:spTree>
      <p:nvGrpSpPr>
        <p:cNvPr id="1" name=""/>
        <p:cNvGrpSpPr/>
        <p:nvPr/>
      </p:nvGrpSpPr>
      <p:grpSpPr>
        <a:xfrm>
          <a:off x="0" y="0"/>
          <a:ext cx="0" cy="0"/>
          <a:chOff x="0" y="0"/>
          <a:chExt cx="0" cy="0"/>
        </a:xfrm>
      </p:grpSpPr>
      <p:sp>
        <p:nvSpPr>
          <p:cNvPr id="21" name="Oval 20"/>
          <p:cNvSpPr/>
          <p:nvPr/>
        </p:nvSpPr>
        <p:spPr>
          <a:xfrm>
            <a:off x="7099300" y="721685"/>
            <a:ext cx="2590800" cy="12270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18232" y="2882900"/>
            <a:ext cx="1701800" cy="584775"/>
          </a:xfrm>
          <a:prstGeom prst="rect">
            <a:avLst/>
          </a:prstGeom>
          <a:noFill/>
        </p:spPr>
        <p:txBody>
          <a:bodyPr vert="horz" rtlCol="0">
            <a:spAutoFit/>
          </a:bodyPr>
          <a:lstStyle/>
          <a:p>
            <a:pPr algn="ctr"/>
            <a:r>
              <a:rPr lang="en-US" sz="3200" b="1" dirty="0" smtClean="0">
                <a:solidFill>
                  <a:srgbClr val="FF0000"/>
                </a:solidFill>
                <a:latin typeface="Arial - 26"/>
              </a:rPr>
              <a:t>Allen</a:t>
            </a:r>
            <a:endParaRPr lang="en-US" sz="3200" b="1" dirty="0">
              <a:solidFill>
                <a:srgbClr val="FF0000"/>
              </a:solidFill>
              <a:latin typeface="Arial - 26"/>
            </a:endParaRPr>
          </a:p>
        </p:txBody>
      </p:sp>
      <p:cxnSp>
        <p:nvCxnSpPr>
          <p:cNvPr id="10" name="Straight Connector 9"/>
          <p:cNvCxnSpPr/>
          <p:nvPr/>
        </p:nvCxnSpPr>
        <p:spPr>
          <a:xfrm>
            <a:off x="3086227" y="533098"/>
            <a:ext cx="0" cy="5702619"/>
          </a:xfrm>
          <a:prstGeom prst="line">
            <a:avLst/>
          </a:prstGeom>
          <a:ln w="38100" cap="flat" cmpd="sng" algn="ctr">
            <a:solidFill>
              <a:srgbClr val="324B6A"/>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91655" y="468484"/>
            <a:ext cx="0" cy="5767220"/>
          </a:xfrm>
          <a:prstGeom prst="line">
            <a:avLst/>
          </a:prstGeom>
          <a:ln w="38100" cap="flat" cmpd="sng" algn="ctr">
            <a:solidFill>
              <a:srgbClr val="324B6A"/>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382" y="6235700"/>
            <a:ext cx="10121646" cy="0"/>
          </a:xfrm>
          <a:prstGeom prst="line">
            <a:avLst/>
          </a:prstGeom>
          <a:ln w="38100" cap="flat" cmpd="sng" algn="ctr">
            <a:solidFill>
              <a:srgbClr val="00408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43800" y="5168900"/>
            <a:ext cx="1701800" cy="584775"/>
          </a:xfrm>
          <a:prstGeom prst="rect">
            <a:avLst/>
          </a:prstGeom>
          <a:noFill/>
        </p:spPr>
        <p:txBody>
          <a:bodyPr vert="horz" rtlCol="0">
            <a:spAutoFit/>
          </a:bodyPr>
          <a:lstStyle/>
          <a:p>
            <a:pPr algn="ctr"/>
            <a:r>
              <a:rPr lang="en-US" sz="3200" b="1" dirty="0" smtClean="0">
                <a:solidFill>
                  <a:srgbClr val="FF0000"/>
                </a:solidFill>
                <a:latin typeface="Arial - 26"/>
              </a:rPr>
              <a:t>Kara</a:t>
            </a:r>
            <a:endParaRPr lang="en-US" sz="3200" b="1" dirty="0">
              <a:solidFill>
                <a:srgbClr val="FF0000"/>
              </a:solidFill>
              <a:latin typeface="Arial - 26"/>
            </a:endParaRPr>
          </a:p>
        </p:txBody>
      </p:sp>
      <p:sp>
        <p:nvSpPr>
          <p:cNvPr id="14" name="TextBox 13"/>
          <p:cNvSpPr txBox="1"/>
          <p:nvPr/>
        </p:nvSpPr>
        <p:spPr>
          <a:xfrm>
            <a:off x="4114800" y="2882900"/>
            <a:ext cx="1701800" cy="584775"/>
          </a:xfrm>
          <a:prstGeom prst="rect">
            <a:avLst/>
          </a:prstGeom>
          <a:noFill/>
        </p:spPr>
        <p:txBody>
          <a:bodyPr vert="horz" rtlCol="0">
            <a:spAutoFit/>
          </a:bodyPr>
          <a:lstStyle/>
          <a:p>
            <a:pPr algn="ctr"/>
            <a:r>
              <a:rPr lang="en-US" sz="3200" b="1" dirty="0" smtClean="0">
                <a:solidFill>
                  <a:srgbClr val="FF0000"/>
                </a:solidFill>
                <a:latin typeface="Arial - 26"/>
              </a:rPr>
              <a:t>Robert</a:t>
            </a:r>
            <a:endParaRPr lang="en-US" sz="3200" b="1" dirty="0">
              <a:solidFill>
                <a:srgbClr val="FF0000"/>
              </a:solidFill>
              <a:latin typeface="Arial - 26"/>
            </a:endParaRPr>
          </a:p>
        </p:txBody>
      </p:sp>
      <p:sp>
        <p:nvSpPr>
          <p:cNvPr id="15" name="TextBox 14"/>
          <p:cNvSpPr txBox="1"/>
          <p:nvPr/>
        </p:nvSpPr>
        <p:spPr>
          <a:xfrm>
            <a:off x="7554089" y="3644899"/>
            <a:ext cx="1701800" cy="584775"/>
          </a:xfrm>
          <a:prstGeom prst="rect">
            <a:avLst/>
          </a:prstGeom>
          <a:noFill/>
        </p:spPr>
        <p:txBody>
          <a:bodyPr vert="horz" rtlCol="0">
            <a:spAutoFit/>
          </a:bodyPr>
          <a:lstStyle/>
          <a:p>
            <a:pPr algn="ctr"/>
            <a:r>
              <a:rPr lang="en-US" sz="3200" b="1" dirty="0" smtClean="0">
                <a:solidFill>
                  <a:srgbClr val="FF0000"/>
                </a:solidFill>
                <a:latin typeface="Arial - 26"/>
              </a:rPr>
              <a:t>Doug</a:t>
            </a:r>
            <a:endParaRPr lang="en-US" sz="3200" b="1" dirty="0">
              <a:solidFill>
                <a:srgbClr val="FF0000"/>
              </a:solidFill>
              <a:latin typeface="Arial - 26"/>
            </a:endParaRPr>
          </a:p>
        </p:txBody>
      </p:sp>
      <p:sp>
        <p:nvSpPr>
          <p:cNvPr id="16" name="TextBox 15"/>
          <p:cNvSpPr txBox="1"/>
          <p:nvPr/>
        </p:nvSpPr>
        <p:spPr>
          <a:xfrm>
            <a:off x="602478" y="3644900"/>
            <a:ext cx="1701800" cy="584775"/>
          </a:xfrm>
          <a:prstGeom prst="rect">
            <a:avLst/>
          </a:prstGeom>
          <a:noFill/>
        </p:spPr>
        <p:txBody>
          <a:bodyPr vert="horz" rtlCol="0">
            <a:spAutoFit/>
          </a:bodyPr>
          <a:lstStyle/>
          <a:p>
            <a:pPr algn="ctr"/>
            <a:r>
              <a:rPr lang="en-US" sz="3200" b="1" dirty="0" smtClean="0">
                <a:solidFill>
                  <a:srgbClr val="FF0000"/>
                </a:solidFill>
                <a:latin typeface="Arial - 26"/>
              </a:rPr>
              <a:t>Joann</a:t>
            </a:r>
            <a:endParaRPr lang="en-US" sz="3200" b="1" dirty="0">
              <a:solidFill>
                <a:srgbClr val="FF0000"/>
              </a:solidFill>
              <a:latin typeface="Arial - 26"/>
            </a:endParaRPr>
          </a:p>
        </p:txBody>
      </p:sp>
      <p:sp>
        <p:nvSpPr>
          <p:cNvPr id="17" name="TextBox 16"/>
          <p:cNvSpPr txBox="1"/>
          <p:nvPr/>
        </p:nvSpPr>
        <p:spPr>
          <a:xfrm>
            <a:off x="7543800" y="2882900"/>
            <a:ext cx="1701800" cy="584775"/>
          </a:xfrm>
          <a:prstGeom prst="rect">
            <a:avLst/>
          </a:prstGeom>
          <a:noFill/>
        </p:spPr>
        <p:txBody>
          <a:bodyPr vert="horz" rtlCol="0">
            <a:spAutoFit/>
          </a:bodyPr>
          <a:lstStyle/>
          <a:p>
            <a:pPr algn="ctr"/>
            <a:r>
              <a:rPr lang="en-US" sz="3200" b="1" dirty="0" smtClean="0">
                <a:solidFill>
                  <a:srgbClr val="FF0000"/>
                </a:solidFill>
                <a:latin typeface="Arial - 26"/>
              </a:rPr>
              <a:t>Selma</a:t>
            </a:r>
            <a:endParaRPr lang="en-US" sz="3200" b="1" dirty="0">
              <a:solidFill>
                <a:srgbClr val="FF0000"/>
              </a:solidFill>
              <a:latin typeface="Arial - 26"/>
            </a:endParaRPr>
          </a:p>
        </p:txBody>
      </p:sp>
      <p:sp>
        <p:nvSpPr>
          <p:cNvPr id="18" name="TextBox 17"/>
          <p:cNvSpPr txBox="1"/>
          <p:nvPr/>
        </p:nvSpPr>
        <p:spPr>
          <a:xfrm>
            <a:off x="7554089" y="4406900"/>
            <a:ext cx="1701800" cy="584775"/>
          </a:xfrm>
          <a:prstGeom prst="rect">
            <a:avLst/>
          </a:prstGeom>
          <a:noFill/>
        </p:spPr>
        <p:txBody>
          <a:bodyPr vert="horz" rtlCol="0">
            <a:spAutoFit/>
          </a:bodyPr>
          <a:lstStyle/>
          <a:p>
            <a:pPr algn="ctr"/>
            <a:r>
              <a:rPr lang="en-US" sz="3200" b="1" dirty="0" smtClean="0">
                <a:solidFill>
                  <a:srgbClr val="FF0000"/>
                </a:solidFill>
                <a:latin typeface="Arial - 26"/>
              </a:rPr>
              <a:t>John</a:t>
            </a:r>
            <a:endParaRPr lang="en-US" sz="3200" b="1" dirty="0">
              <a:solidFill>
                <a:srgbClr val="FF0000"/>
              </a:solidFill>
              <a:latin typeface="Arial - 26"/>
            </a:endParaRPr>
          </a:p>
        </p:txBody>
      </p:sp>
      <p:sp>
        <p:nvSpPr>
          <p:cNvPr id="19" name="TextBox 18"/>
          <p:cNvSpPr txBox="1"/>
          <p:nvPr/>
        </p:nvSpPr>
        <p:spPr>
          <a:xfrm>
            <a:off x="7554089" y="2216053"/>
            <a:ext cx="1701800" cy="584775"/>
          </a:xfrm>
          <a:prstGeom prst="rect">
            <a:avLst/>
          </a:prstGeom>
          <a:noFill/>
        </p:spPr>
        <p:txBody>
          <a:bodyPr vert="horz" rtlCol="0">
            <a:spAutoFit/>
          </a:bodyPr>
          <a:lstStyle/>
          <a:p>
            <a:pPr algn="ctr"/>
            <a:r>
              <a:rPr lang="en-US" sz="3200" b="1" dirty="0" err="1" smtClean="0">
                <a:solidFill>
                  <a:srgbClr val="FF0000"/>
                </a:solidFill>
                <a:latin typeface="Arial - 26"/>
              </a:rPr>
              <a:t>Tanika</a:t>
            </a:r>
            <a:endParaRPr lang="en-US" sz="3200" b="1" dirty="0">
              <a:solidFill>
                <a:srgbClr val="FF0000"/>
              </a:solidFill>
              <a:latin typeface="Arial - 26"/>
            </a:endParaRPr>
          </a:p>
        </p:txBody>
      </p:sp>
      <p:sp>
        <p:nvSpPr>
          <p:cNvPr id="20" name="TextBox 19"/>
          <p:cNvSpPr txBox="1"/>
          <p:nvPr/>
        </p:nvSpPr>
        <p:spPr>
          <a:xfrm>
            <a:off x="7327900" y="828105"/>
            <a:ext cx="2133600" cy="1077218"/>
          </a:xfrm>
          <a:prstGeom prst="rect">
            <a:avLst/>
          </a:prstGeom>
          <a:noFill/>
        </p:spPr>
        <p:txBody>
          <a:bodyPr wrap="square" rtlCol="0">
            <a:spAutoFit/>
          </a:bodyPr>
          <a:lstStyle/>
          <a:p>
            <a:pPr algn="ctr"/>
            <a:r>
              <a:rPr lang="en-US" sz="3200" dirty="0" smtClean="0">
                <a:solidFill>
                  <a:schemeClr val="bg1"/>
                </a:solidFill>
                <a:latin typeface="Baskerville Old Face" pitchFamily="18" charset="0"/>
              </a:rPr>
              <a:t>WORSE OFF</a:t>
            </a:r>
            <a:endParaRPr lang="en-US" sz="3200" dirty="0">
              <a:solidFill>
                <a:schemeClr val="bg1"/>
              </a:solidFill>
              <a:latin typeface="Baskerville Old Face" pitchFamily="18" charset="0"/>
            </a:endParaRPr>
          </a:p>
        </p:txBody>
      </p:sp>
      <p:sp>
        <p:nvSpPr>
          <p:cNvPr id="28" name="Explosion 2 27"/>
          <p:cNvSpPr/>
          <p:nvPr/>
        </p:nvSpPr>
        <p:spPr>
          <a:xfrm rot="3872448">
            <a:off x="434623" y="311128"/>
            <a:ext cx="2209801" cy="2777355"/>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43632" y="1161174"/>
            <a:ext cx="1905000" cy="1077218"/>
          </a:xfrm>
          <a:prstGeom prst="rect">
            <a:avLst/>
          </a:prstGeom>
          <a:noFill/>
        </p:spPr>
        <p:txBody>
          <a:bodyPr wrap="square" rtlCol="0">
            <a:spAutoFit/>
          </a:bodyPr>
          <a:lstStyle/>
          <a:p>
            <a:pPr algn="ctr"/>
            <a:r>
              <a:rPr lang="en-US" sz="3200" b="1" dirty="0" smtClean="0">
                <a:solidFill>
                  <a:srgbClr val="FF0000"/>
                </a:solidFill>
                <a:latin typeface="+mj-lt"/>
              </a:rPr>
              <a:t>BETTER OFF</a:t>
            </a:r>
            <a:endParaRPr lang="en-US" sz="3200" b="1" dirty="0">
              <a:solidFill>
                <a:srgbClr val="FF0000"/>
              </a:solidFill>
              <a:latin typeface="+mj-lt"/>
            </a:endParaRPr>
          </a:p>
        </p:txBody>
      </p:sp>
      <p:grpSp>
        <p:nvGrpSpPr>
          <p:cNvPr id="23" name="Group 22"/>
          <p:cNvGrpSpPr/>
          <p:nvPr/>
        </p:nvGrpSpPr>
        <p:grpSpPr>
          <a:xfrm>
            <a:off x="518" y="513"/>
            <a:ext cx="10159493" cy="603758"/>
            <a:chOff x="507" y="507"/>
            <a:chExt cx="10264267" cy="603758"/>
          </a:xfrm>
        </p:grpSpPr>
        <p:pic>
          <p:nvPicPr>
            <p:cNvPr id="26" name="Picture 25"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27" name="TextBox 26"/>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grpSp>
        <p:nvGrpSpPr>
          <p:cNvPr id="4" name="Group 3"/>
          <p:cNvGrpSpPr/>
          <p:nvPr/>
        </p:nvGrpSpPr>
        <p:grpSpPr>
          <a:xfrm>
            <a:off x="3913441" y="965846"/>
            <a:ext cx="2286000" cy="738690"/>
            <a:chOff x="3784600" y="2044700"/>
            <a:chExt cx="2286000" cy="738690"/>
          </a:xfrm>
        </p:grpSpPr>
        <p:sp>
          <p:nvSpPr>
            <p:cNvPr id="3" name="Rectangle 2"/>
            <p:cNvSpPr/>
            <p:nvPr/>
          </p:nvSpPr>
          <p:spPr>
            <a:xfrm>
              <a:off x="3784600" y="204470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SAME</a:t>
              </a:r>
            </a:p>
          </p:txBody>
        </p:sp>
        <p:sp>
          <p:nvSpPr>
            <p:cNvPr id="22" name="Rectangle 21"/>
            <p:cNvSpPr/>
            <p:nvPr/>
          </p:nvSpPr>
          <p:spPr>
            <a:xfrm>
              <a:off x="3784600" y="247859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29302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89280" y="1739900"/>
            <a:ext cx="9118600" cy="2246769"/>
          </a:xfrm>
          <a:prstGeom prst="rect">
            <a:avLst/>
          </a:prstGeom>
          <a:noFill/>
        </p:spPr>
        <p:txBody>
          <a:bodyPr vert="horz" rtlCol="0">
            <a:spAutoFit/>
          </a:bodyPr>
          <a:lstStyle/>
          <a:p>
            <a:r>
              <a:rPr lang="en-US" sz="2800" dirty="0" smtClean="0">
                <a:solidFill>
                  <a:srgbClr val="000000"/>
                </a:solidFill>
              </a:rPr>
              <a:t>The </a:t>
            </a:r>
            <a:r>
              <a:rPr lang="en-US" sz="2800" dirty="0" smtClean="0">
                <a:solidFill>
                  <a:srgbClr val="FF0000"/>
                </a:solidFill>
              </a:rPr>
              <a:t>Bureau of Labor Statistics</a:t>
            </a:r>
            <a:r>
              <a:rPr lang="en-US" sz="2800" dirty="0" smtClean="0">
                <a:solidFill>
                  <a:srgbClr val="000000"/>
                </a:solidFill>
              </a:rPr>
              <a:t> </a:t>
            </a:r>
            <a:r>
              <a:rPr lang="en-US" sz="2800" dirty="0" smtClean="0">
                <a:solidFill>
                  <a:srgbClr val="FF0000"/>
                </a:solidFill>
              </a:rPr>
              <a:t>(BLS)</a:t>
            </a:r>
            <a:r>
              <a:rPr lang="en-US" sz="2800" dirty="0" smtClean="0">
                <a:solidFill>
                  <a:srgbClr val="000000"/>
                </a:solidFill>
              </a:rPr>
              <a:t> is a federal agency that collects and analyzes economic data.  It is </a:t>
            </a:r>
            <a:r>
              <a:rPr lang="en-US" sz="2800" dirty="0" smtClean="0">
                <a:solidFill>
                  <a:srgbClr val="333333"/>
                </a:solidFill>
              </a:rPr>
              <a:t>responsible for measuring labor market activity, working conditions, and price changes in the economy to provide information for private and public </a:t>
            </a:r>
            <a:r>
              <a:rPr lang="en-US" sz="2800" dirty="0" err="1" smtClean="0">
                <a:solidFill>
                  <a:srgbClr val="333333"/>
                </a:solidFill>
              </a:rPr>
              <a:t>decisionmaking</a:t>
            </a:r>
            <a:r>
              <a:rPr lang="en-US" sz="2800" dirty="0" smtClean="0">
                <a:solidFill>
                  <a:srgbClr val="333333"/>
                </a:solidFill>
              </a:rPr>
              <a:t>.</a:t>
            </a:r>
            <a:endParaRPr lang="en-US" sz="2800" dirty="0">
              <a:solidFill>
                <a:srgbClr val="333333"/>
              </a:solidFill>
            </a:endParaRPr>
          </a:p>
        </p:txBody>
      </p:sp>
      <p:grpSp>
        <p:nvGrpSpPr>
          <p:cNvPr id="5" name="Group 4"/>
          <p:cNvGrpSpPr/>
          <p:nvPr/>
        </p:nvGrpSpPr>
        <p:grpSpPr>
          <a:xfrm>
            <a:off x="518" y="513"/>
            <a:ext cx="10159493" cy="603758"/>
            <a:chOff x="507" y="507"/>
            <a:chExt cx="10264267" cy="603758"/>
          </a:xfrm>
        </p:grpSpPr>
        <p:pic>
          <p:nvPicPr>
            <p:cNvPr id="3" name="Picture 2"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4" name="TextBox 3"/>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sp>
        <p:nvSpPr>
          <p:cNvPr id="6" name="Rectangle 5"/>
          <p:cNvSpPr/>
          <p:nvPr/>
        </p:nvSpPr>
        <p:spPr>
          <a:xfrm>
            <a:off x="626084" y="912060"/>
            <a:ext cx="3973652" cy="523220"/>
          </a:xfrm>
          <a:prstGeom prst="rect">
            <a:avLst/>
          </a:prstGeom>
        </p:spPr>
        <p:txBody>
          <a:bodyPr wrap="none">
            <a:spAutoFit/>
          </a:bodyPr>
          <a:lstStyle/>
          <a:p>
            <a:r>
              <a:rPr lang="en-US" sz="2800" b="1" dirty="0">
                <a:solidFill>
                  <a:srgbClr val="000000"/>
                </a:solidFill>
                <a:latin typeface="+mj-lt"/>
              </a:rPr>
              <a:t>Bureau of Labor Statistics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518" y="513"/>
            <a:ext cx="10159493" cy="603758"/>
            <a:chOff x="507" y="507"/>
            <a:chExt cx="10264267" cy="603758"/>
          </a:xfrm>
        </p:grpSpPr>
        <p:pic>
          <p:nvPicPr>
            <p:cNvPr id="2" name="Picture 1"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3" name="TextBox 2"/>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sp>
        <p:nvSpPr>
          <p:cNvPr id="5" name="TextBox 4"/>
          <p:cNvSpPr txBox="1"/>
          <p:nvPr/>
        </p:nvSpPr>
        <p:spPr>
          <a:xfrm>
            <a:off x="762000" y="812800"/>
            <a:ext cx="8813800" cy="2677656"/>
          </a:xfrm>
          <a:prstGeom prst="rect">
            <a:avLst/>
          </a:prstGeom>
          <a:noFill/>
        </p:spPr>
        <p:txBody>
          <a:bodyPr vert="horz" wrap="square" rtlCol="0">
            <a:spAutoFit/>
          </a:bodyPr>
          <a:lstStyle/>
          <a:p>
            <a:r>
              <a:rPr lang="en-US" sz="2800" dirty="0" smtClean="0">
                <a:solidFill>
                  <a:srgbClr val="000000"/>
                </a:solidFill>
              </a:rPr>
              <a:t>After collecting and analyzing data, the BLS reports price changes using the </a:t>
            </a:r>
            <a:r>
              <a:rPr lang="en-US" sz="2800" dirty="0" smtClean="0">
                <a:solidFill>
                  <a:srgbClr val="FF0000"/>
                </a:solidFill>
              </a:rPr>
              <a:t>consumer price index (CPI)</a:t>
            </a:r>
            <a:r>
              <a:rPr lang="en-US" sz="2800" dirty="0" smtClean="0">
                <a:solidFill>
                  <a:srgbClr val="000000"/>
                </a:solidFill>
              </a:rPr>
              <a:t>.  The (CPI) is a measure of the average change over time in the prices paid by urban consumers for a </a:t>
            </a:r>
            <a:r>
              <a:rPr lang="en-US" sz="2800" dirty="0" smtClean="0">
                <a:solidFill>
                  <a:srgbClr val="FF0000"/>
                </a:solidFill>
              </a:rPr>
              <a:t>market basket </a:t>
            </a:r>
            <a:r>
              <a:rPr lang="en-US" sz="2800" dirty="0" smtClean="0">
                <a:solidFill>
                  <a:srgbClr val="000000"/>
                </a:solidFill>
              </a:rPr>
              <a:t>of consumer goods and services. The CPI measures changes on a monthly basis. </a:t>
            </a:r>
            <a:endParaRPr lang="en-US" sz="2800" dirty="0">
              <a:solidFill>
                <a:srgbClr val="000000"/>
              </a:solidFill>
            </a:endParaRPr>
          </a:p>
        </p:txBody>
      </p:sp>
      <p:grpSp>
        <p:nvGrpSpPr>
          <p:cNvPr id="105" name="Group 104"/>
          <p:cNvGrpSpPr/>
          <p:nvPr/>
        </p:nvGrpSpPr>
        <p:grpSpPr>
          <a:xfrm>
            <a:off x="2870242" y="4178301"/>
            <a:ext cx="3789681" cy="3710686"/>
            <a:chOff x="2924810" y="3623309"/>
            <a:chExt cx="3789681" cy="3710686"/>
          </a:xfrm>
        </p:grpSpPr>
        <p:sp>
          <p:nvSpPr>
            <p:cNvPr id="6" name="Oval 5"/>
            <p:cNvSpPr/>
            <p:nvPr/>
          </p:nvSpPr>
          <p:spPr>
            <a:xfrm>
              <a:off x="3832097" y="6818121"/>
              <a:ext cx="491745" cy="515874"/>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947664" y="6818121"/>
              <a:ext cx="491743" cy="515874"/>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924810" y="3623309"/>
              <a:ext cx="962661" cy="1581151"/>
            </a:xfrm>
            <a:custGeom>
              <a:avLst/>
              <a:gdLst/>
              <a:ahLst/>
              <a:cxnLst/>
              <a:rect l="0" t="0" r="0" b="0"/>
              <a:pathLst>
                <a:path w="962661" h="1581151">
                  <a:moveTo>
                    <a:pt x="0" y="0"/>
                  </a:moveTo>
                  <a:lnTo>
                    <a:pt x="535940" y="0"/>
                  </a:lnTo>
                  <a:lnTo>
                    <a:pt x="962660" y="1581150"/>
                  </a:lnTo>
                </a:path>
              </a:pathLst>
            </a:custGeom>
            <a:ln w="11176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3680459" y="5240020"/>
              <a:ext cx="3034032" cy="1446531"/>
            </a:xfrm>
            <a:custGeom>
              <a:avLst/>
              <a:gdLst/>
              <a:ahLst/>
              <a:cxnLst/>
              <a:rect l="0" t="0" r="0" b="0"/>
              <a:pathLst>
                <a:path w="3034032" h="1446531">
                  <a:moveTo>
                    <a:pt x="332741" y="0"/>
                  </a:moveTo>
                  <a:lnTo>
                    <a:pt x="6350" y="1236980"/>
                  </a:lnTo>
                  <a:lnTo>
                    <a:pt x="0" y="1262380"/>
                  </a:lnTo>
                  <a:lnTo>
                    <a:pt x="0" y="1309370"/>
                  </a:lnTo>
                  <a:lnTo>
                    <a:pt x="6350" y="1348739"/>
                  </a:lnTo>
                  <a:lnTo>
                    <a:pt x="13970" y="1376680"/>
                  </a:lnTo>
                  <a:lnTo>
                    <a:pt x="34291" y="1398270"/>
                  </a:lnTo>
                  <a:lnTo>
                    <a:pt x="45720" y="1409699"/>
                  </a:lnTo>
                  <a:lnTo>
                    <a:pt x="76200" y="1430020"/>
                  </a:lnTo>
                  <a:lnTo>
                    <a:pt x="118111" y="1440180"/>
                  </a:lnTo>
                  <a:lnTo>
                    <a:pt x="195581" y="1446530"/>
                  </a:lnTo>
                  <a:lnTo>
                    <a:pt x="3034031" y="1446530"/>
                  </a:lnTo>
                </a:path>
              </a:pathLst>
            </a:custGeom>
            <a:ln w="11176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p:cNvCxnSpPr/>
            <p:nvPr/>
          </p:nvCxnSpPr>
          <p:spPr>
            <a:xfrm>
              <a:off x="5730621" y="5203571"/>
              <a:ext cx="795273" cy="0"/>
            </a:xfrm>
            <a:prstGeom prst="line">
              <a:avLst/>
            </a:prstGeom>
            <a:ln w="508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5139690" y="5240020"/>
              <a:ext cx="820420" cy="1346200"/>
            </a:xfrm>
            <a:custGeom>
              <a:avLst/>
              <a:gdLst/>
              <a:ahLst/>
              <a:cxnLst/>
              <a:rect l="0" t="0" r="0" b="0"/>
              <a:pathLst>
                <a:path w="820420" h="1346200">
                  <a:moveTo>
                    <a:pt x="335280" y="0"/>
                  </a:moveTo>
                  <a:lnTo>
                    <a:pt x="8889" y="1158239"/>
                  </a:lnTo>
                  <a:lnTo>
                    <a:pt x="0" y="1200150"/>
                  </a:lnTo>
                  <a:lnTo>
                    <a:pt x="0" y="1239520"/>
                  </a:lnTo>
                  <a:lnTo>
                    <a:pt x="3810" y="1256030"/>
                  </a:lnTo>
                  <a:lnTo>
                    <a:pt x="13969" y="1286510"/>
                  </a:lnTo>
                  <a:lnTo>
                    <a:pt x="34289" y="1309370"/>
                  </a:lnTo>
                  <a:lnTo>
                    <a:pt x="45719" y="1318260"/>
                  </a:lnTo>
                  <a:lnTo>
                    <a:pt x="76200" y="1334770"/>
                  </a:lnTo>
                  <a:lnTo>
                    <a:pt x="111760" y="1342389"/>
                  </a:lnTo>
                  <a:lnTo>
                    <a:pt x="156210" y="1346199"/>
                  </a:lnTo>
                  <a:lnTo>
                    <a:pt x="820419" y="1346199"/>
                  </a:lnTo>
                </a:path>
              </a:pathLst>
            </a:custGeom>
            <a:ln w="11176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931920" y="5232400"/>
              <a:ext cx="1836421" cy="7621"/>
            </a:xfrm>
            <a:custGeom>
              <a:avLst/>
              <a:gdLst/>
              <a:ahLst/>
              <a:cxnLst/>
              <a:rect l="0" t="0" r="0" b="0"/>
              <a:pathLst>
                <a:path w="1836421" h="7621">
                  <a:moveTo>
                    <a:pt x="0" y="0"/>
                  </a:moveTo>
                  <a:lnTo>
                    <a:pt x="81280" y="7620"/>
                  </a:lnTo>
                  <a:lnTo>
                    <a:pt x="1836420" y="7620"/>
                  </a:lnTo>
                </a:path>
              </a:pathLst>
            </a:custGeom>
            <a:ln w="16764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950461" y="6745985"/>
              <a:ext cx="232919" cy="429388"/>
            </a:xfrm>
            <a:custGeom>
              <a:avLst/>
              <a:gdLst/>
              <a:ahLst/>
              <a:cxnLst/>
              <a:rect l="0" t="0" r="0" b="0"/>
              <a:pathLst>
                <a:path w="232919" h="429388">
                  <a:moveTo>
                    <a:pt x="232918" y="0"/>
                  </a:moveTo>
                  <a:lnTo>
                    <a:pt x="212091" y="429387"/>
                  </a:lnTo>
                  <a:lnTo>
                    <a:pt x="84583" y="368935"/>
                  </a:lnTo>
                  <a:lnTo>
                    <a:pt x="0" y="0"/>
                  </a:lnTo>
                  <a:close/>
                </a:path>
              </a:pathLst>
            </a:custGeom>
            <a:solidFill>
              <a:srgbClr val="666666"/>
            </a:solidFill>
            <a:ln w="0" cap="flat" cmpd="sng" algn="ctr">
              <a:solidFill>
                <a:srgbClr val="6666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44819" y="6731127"/>
              <a:ext cx="233299" cy="429388"/>
            </a:xfrm>
            <a:custGeom>
              <a:avLst/>
              <a:gdLst/>
              <a:ahLst/>
              <a:cxnLst/>
              <a:rect l="0" t="0" r="0" b="0"/>
              <a:pathLst>
                <a:path w="233299" h="429388">
                  <a:moveTo>
                    <a:pt x="213106" y="429387"/>
                  </a:moveTo>
                  <a:lnTo>
                    <a:pt x="84582" y="369316"/>
                  </a:lnTo>
                  <a:lnTo>
                    <a:pt x="0" y="0"/>
                  </a:lnTo>
                  <a:lnTo>
                    <a:pt x="233298" y="0"/>
                  </a:lnTo>
                  <a:close/>
                </a:path>
              </a:pathLst>
            </a:custGeom>
            <a:solidFill>
              <a:srgbClr val="666666"/>
            </a:solidFill>
            <a:ln w="0" cap="flat" cmpd="sng" algn="ctr">
              <a:solidFill>
                <a:srgbClr val="6666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5503798" y="45067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939282" y="4058665"/>
              <a:ext cx="19951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138798" y="3820540"/>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01029" y="3820540"/>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503798" y="4058665"/>
              <a:ext cx="19723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503798" y="3811015"/>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503798" y="4506721"/>
              <a:ext cx="19723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939282" y="4506721"/>
              <a:ext cx="19951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701029" y="4506721"/>
              <a:ext cx="238253"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701029" y="4058665"/>
              <a:ext cx="238253"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701029" y="40586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503798" y="40586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939282" y="40586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503798" y="3811015"/>
              <a:ext cx="63500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138798" y="40586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254878" y="3820540"/>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016627" y="3820540"/>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799457" y="4058665"/>
              <a:ext cx="21717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799457" y="3811015"/>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799457" y="4506721"/>
              <a:ext cx="21717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016627" y="4058665"/>
              <a:ext cx="23825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254878" y="40586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016627" y="40586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799457" y="40586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016627" y="4506721"/>
              <a:ext cx="23825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799457" y="4965827"/>
              <a:ext cx="21717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799457" y="4965827"/>
              <a:ext cx="0" cy="21755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016627" y="4965827"/>
              <a:ext cx="0" cy="22707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016627" y="4965827"/>
              <a:ext cx="23825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254878" y="4965827"/>
              <a:ext cx="0" cy="20802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503798" y="4965827"/>
              <a:ext cx="0" cy="237744"/>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5503798" y="4965827"/>
              <a:ext cx="19723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701029" y="4965827"/>
              <a:ext cx="0" cy="21755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701029" y="4965827"/>
              <a:ext cx="238253"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939282" y="4965827"/>
              <a:ext cx="0" cy="197484"/>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5939282" y="4965827"/>
              <a:ext cx="19951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138798" y="4965827"/>
              <a:ext cx="0" cy="20802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799457" y="45067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016627" y="45067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254878" y="45067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5254878" y="4058665"/>
              <a:ext cx="24892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799457" y="3811015"/>
              <a:ext cx="70434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5254878" y="4506721"/>
              <a:ext cx="24892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5254878" y="4965827"/>
              <a:ext cx="24892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939282" y="3820540"/>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701029" y="45067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939282" y="45067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138798" y="45067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516369" y="3820540"/>
              <a:ext cx="0" cy="1353313"/>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376034" y="3811015"/>
              <a:ext cx="14033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376034" y="3811015"/>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376034" y="4058665"/>
              <a:ext cx="0" cy="907162"/>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376034" y="4965827"/>
              <a:ext cx="0" cy="20802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6138798" y="4965827"/>
              <a:ext cx="23723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6138798" y="4506721"/>
              <a:ext cx="22885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6138798" y="4058665"/>
              <a:ext cx="23723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138798" y="3811015"/>
              <a:ext cx="23723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581016" y="3811015"/>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4345051" y="4058665"/>
              <a:ext cx="23596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343908" y="3840734"/>
              <a:ext cx="1015" cy="21793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115053" y="3820540"/>
              <a:ext cx="1143"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349115" y="4506721"/>
              <a:ext cx="23190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345051" y="4058665"/>
              <a:ext cx="4064"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4116196" y="4058665"/>
              <a:ext cx="22885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4120388" y="4506721"/>
              <a:ext cx="228727"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116196" y="4058665"/>
              <a:ext cx="4192"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581016" y="40586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889375" y="4058665"/>
              <a:ext cx="7239"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886327" y="3820540"/>
              <a:ext cx="3048"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3608959" y="4058665"/>
              <a:ext cx="28041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3728084" y="4506721"/>
              <a:ext cx="16853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904107" y="4965827"/>
              <a:ext cx="2032" cy="149098"/>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3826002" y="4965827"/>
              <a:ext cx="7810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122292" y="4965827"/>
              <a:ext cx="1143" cy="21755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4122292" y="4965827"/>
              <a:ext cx="228854"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351146" y="4965827"/>
              <a:ext cx="1144" cy="268477"/>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4351146" y="4965827"/>
              <a:ext cx="22987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581016" y="4965827"/>
              <a:ext cx="0" cy="247269"/>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3889375" y="4058665"/>
              <a:ext cx="22682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3896614" y="4506721"/>
              <a:ext cx="7493"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3896614" y="4506721"/>
              <a:ext cx="223774"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3904107" y="4965827"/>
              <a:ext cx="21818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120388" y="4506721"/>
              <a:ext cx="1904"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349115" y="4506721"/>
              <a:ext cx="2031"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558159" y="3811015"/>
              <a:ext cx="1022857"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581016" y="45067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4581016" y="4965827"/>
              <a:ext cx="21844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4581016" y="4506721"/>
              <a:ext cx="21844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581016" y="3811015"/>
              <a:ext cx="21844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4581016" y="4058665"/>
              <a:ext cx="21844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science_magnifier.png"/>
          <p:cNvPicPr>
            <a:picLocks/>
          </p:cNvPicPr>
          <p:nvPr/>
        </p:nvPicPr>
        <p:blipFill>
          <a:blip r:embed="rId2" cstate="print"/>
          <a:stretch>
            <a:fillRect/>
          </a:stretch>
        </p:blipFill>
        <p:spPr>
          <a:xfrm>
            <a:off x="3098800" y="3416301"/>
            <a:ext cx="4801996" cy="4376420"/>
          </a:xfrm>
          <a:prstGeom prst="rect">
            <a:avLst/>
          </a:prstGeom>
          <a:solidFill>
            <a:scrgbClr r="0" g="0" b="0">
              <a:alpha val="0"/>
            </a:scrgbClr>
          </a:solidFill>
        </p:spPr>
      </p:pic>
      <p:sp>
        <p:nvSpPr>
          <p:cNvPr id="3" name="TextBox 2"/>
          <p:cNvSpPr txBox="1"/>
          <p:nvPr/>
        </p:nvSpPr>
        <p:spPr>
          <a:xfrm>
            <a:off x="444500" y="901706"/>
            <a:ext cx="9271000" cy="2631490"/>
          </a:xfrm>
          <a:prstGeom prst="rect">
            <a:avLst/>
          </a:prstGeom>
          <a:noFill/>
        </p:spPr>
        <p:txBody>
          <a:bodyPr vert="horz" rtlCol="0">
            <a:spAutoFit/>
          </a:bodyPr>
          <a:lstStyle/>
          <a:p>
            <a:r>
              <a:rPr lang="en-US" sz="2800" dirty="0" smtClean="0">
                <a:solidFill>
                  <a:srgbClr val="000000"/>
                </a:solidFill>
                <a:latin typeface="+mj-lt"/>
              </a:rPr>
              <a:t>The CPI reflects all the ups and downs of millions of individual prices.</a:t>
            </a:r>
          </a:p>
          <a:p>
            <a:endParaRPr lang="en-US" sz="2800" dirty="0" smtClean="0">
              <a:solidFill>
                <a:srgbClr val="000000"/>
              </a:solidFill>
              <a:latin typeface="+mj-lt"/>
            </a:endParaRPr>
          </a:p>
          <a:p>
            <a:endParaRPr lang="en-US" sz="2700" dirty="0" smtClean="0">
              <a:solidFill>
                <a:srgbClr val="000000"/>
              </a:solidFill>
              <a:latin typeface="Arial - 36"/>
            </a:endParaRPr>
          </a:p>
          <a:p>
            <a:r>
              <a:rPr lang="en-US" sz="2700" dirty="0" smtClean="0">
                <a:solidFill>
                  <a:srgbClr val="000000"/>
                </a:solidFill>
                <a:latin typeface="Arial - 36"/>
              </a:rPr>
              <a:t> </a:t>
            </a:r>
          </a:p>
          <a:p>
            <a:r>
              <a:rPr lang="en-US" sz="2700" dirty="0" smtClean="0">
                <a:solidFill>
                  <a:srgbClr val="000000"/>
                </a:solidFill>
                <a:latin typeface="Arial - 36"/>
              </a:rPr>
              <a:t>	</a:t>
            </a:r>
            <a:r>
              <a:rPr lang="en-US" sz="2100" dirty="0" smtClean="0">
                <a:solidFill>
                  <a:srgbClr val="000000"/>
                </a:solidFill>
                <a:latin typeface="Arial - 28"/>
              </a:rPr>
              <a:t>			</a:t>
            </a:r>
            <a:endParaRPr lang="en-US" sz="2100" dirty="0">
              <a:solidFill>
                <a:srgbClr val="000000"/>
              </a:solidFill>
              <a:latin typeface="Arial - 28"/>
            </a:endParaRPr>
          </a:p>
        </p:txBody>
      </p:sp>
      <p:grpSp>
        <p:nvGrpSpPr>
          <p:cNvPr id="6" name="Group 5"/>
          <p:cNvGrpSpPr/>
          <p:nvPr/>
        </p:nvGrpSpPr>
        <p:grpSpPr>
          <a:xfrm>
            <a:off x="518" y="513"/>
            <a:ext cx="10159493" cy="603758"/>
            <a:chOff x="507" y="507"/>
            <a:chExt cx="10264267" cy="603758"/>
          </a:xfrm>
        </p:grpSpPr>
        <p:pic>
          <p:nvPicPr>
            <p:cNvPr id="4" name="Picture 3" descr="2nd_page_header.png"/>
            <p:cNvPicPr>
              <a:picLocks/>
            </p:cNvPicPr>
            <p:nvPr/>
          </p:nvPicPr>
          <p:blipFill>
            <a:blip r:embed="rId3" cstate="print"/>
            <a:stretch>
              <a:fillRect/>
            </a:stretch>
          </p:blipFill>
          <p:spPr>
            <a:xfrm>
              <a:off x="507" y="507"/>
              <a:ext cx="10264267" cy="603758"/>
            </a:xfrm>
            <a:prstGeom prst="rect">
              <a:avLst/>
            </a:prstGeom>
            <a:solidFill>
              <a:scrgbClr r="0" g="0" b="0">
                <a:alpha val="0"/>
              </a:scrgbClr>
            </a:solidFill>
          </p:spPr>
        </p:pic>
        <p:sp>
          <p:nvSpPr>
            <p:cNvPr id="5" name="TextBox 4"/>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sp>
        <p:nvSpPr>
          <p:cNvPr id="7" name="TextBox 6"/>
          <p:cNvSpPr txBox="1"/>
          <p:nvPr/>
        </p:nvSpPr>
        <p:spPr>
          <a:xfrm>
            <a:off x="3327400" y="3416301"/>
            <a:ext cx="2895600" cy="2677656"/>
          </a:xfrm>
          <a:prstGeom prst="rect">
            <a:avLst/>
          </a:prstGeom>
          <a:noFill/>
        </p:spPr>
        <p:txBody>
          <a:bodyPr vert="horz" rtlCol="0">
            <a:spAutoFit/>
          </a:bodyPr>
          <a:lstStyle/>
          <a:p>
            <a:pPr algn="ctr"/>
            <a:endParaRPr lang="en-US" sz="2800" b="1" dirty="0" smtClean="0">
              <a:solidFill>
                <a:srgbClr val="FF0000"/>
              </a:solidFill>
            </a:endParaRPr>
          </a:p>
          <a:p>
            <a:pPr algn="ctr"/>
            <a:r>
              <a:rPr lang="en-US" sz="2800" b="1" dirty="0" smtClean="0">
                <a:solidFill>
                  <a:srgbClr val="FF0000"/>
                </a:solidFill>
              </a:rPr>
              <a:t>The CPI seldom mirrors a particular consumer's experience.</a:t>
            </a:r>
            <a:endParaRPr lang="en-US" sz="2800"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2254</TotalTime>
  <Words>1660</Words>
  <Application>Microsoft Office PowerPoint</Application>
  <PresentationFormat>Custom</PresentationFormat>
  <Paragraphs>490</Paragraphs>
  <Slides>38</Slides>
  <Notes>1</Notes>
  <HiddenSlides>0</HiddenSlides>
  <MMClips>0</MMClips>
  <ScaleCrop>false</ScaleCrop>
  <HeadingPairs>
    <vt:vector size="6" baseType="variant">
      <vt:variant>
        <vt:lpstr>Fonts Used</vt:lpstr>
      </vt:variant>
      <vt:variant>
        <vt:i4>20</vt:i4>
      </vt:variant>
      <vt:variant>
        <vt:lpstr>Theme</vt:lpstr>
      </vt:variant>
      <vt:variant>
        <vt:i4>14</vt:i4>
      </vt:variant>
      <vt:variant>
        <vt:lpstr>Slide Titles</vt:lpstr>
      </vt:variant>
      <vt:variant>
        <vt:i4>38</vt:i4>
      </vt:variant>
    </vt:vector>
  </HeadingPairs>
  <TitlesOfParts>
    <vt:vector size="72" baseType="lpstr">
      <vt:lpstr>Arial</vt:lpstr>
      <vt:lpstr>Tahoma - 24</vt:lpstr>
      <vt:lpstr>Calibri</vt:lpstr>
      <vt:lpstr>Arial - 72</vt:lpstr>
      <vt:lpstr>Arial - 16</vt:lpstr>
      <vt:lpstr>Arial - 22</vt:lpstr>
      <vt:lpstr>Times New Roman - 16</vt:lpstr>
      <vt:lpstr>Arial - 25</vt:lpstr>
      <vt:lpstr>Arial - 23</vt:lpstr>
      <vt:lpstr>Arial - 24</vt:lpstr>
      <vt:lpstr>Arial - 26</vt:lpstr>
      <vt:lpstr>Baskerville Old Face</vt:lpstr>
      <vt:lpstr>Arial - 36</vt:lpstr>
      <vt:lpstr>Arial - 28</vt:lpstr>
      <vt:lpstr>Times New Roman - 48</vt:lpstr>
      <vt:lpstr>Arial - 31</vt:lpstr>
      <vt:lpstr>Arial - 27</vt:lpstr>
      <vt:lpstr>Arial - 14</vt:lpstr>
      <vt:lpstr>Arial - 13</vt:lpstr>
      <vt:lpstr>Arial - 48</vt:lpstr>
      <vt:lpstr>Office Theme</vt:lpstr>
      <vt:lpstr>1_Office Theme</vt:lpstr>
      <vt:lpstr>2_Office Theme</vt:lpstr>
      <vt:lpstr>3_Office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Federal Reserve System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 Flowers</dc:creator>
  <cp:lastModifiedBy>cheryl.whigham</cp:lastModifiedBy>
  <cp:revision>77</cp:revision>
  <cp:lastPrinted>2013-04-08T16:12:34Z</cp:lastPrinted>
  <dcterms:created xsi:type="dcterms:W3CDTF">2011-08-17T13:24:24Z</dcterms:created>
  <dcterms:modified xsi:type="dcterms:W3CDTF">2015-03-03T13:14:07Z</dcterms:modified>
</cp:coreProperties>
</file>