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1" r:id="rId5"/>
    <p:sldId id="262" r:id="rId6"/>
    <p:sldId id="264" r:id="rId7"/>
    <p:sldId id="265" r:id="rId8"/>
    <p:sldId id="266" r:id="rId9"/>
    <p:sldId id="268" r:id="rId10"/>
    <p:sldId id="269" r:id="rId11"/>
    <p:sldId id="27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8/15/2016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Constitution</a:t>
            </a:r>
            <a:br>
              <a:rPr lang="en-US" dirty="0" smtClean="0"/>
            </a:br>
            <a:r>
              <a:rPr lang="en-US" dirty="0" smtClean="0"/>
              <a:t>SSCG3a</a:t>
            </a:r>
            <a:endParaRPr lang="en-US" dirty="0"/>
          </a:p>
        </p:txBody>
      </p:sp>
    </p:spTree>
    <p:extLst>
      <p:ext uri="{BB962C8B-B14F-4D97-AF65-F5344CB8AC3E}">
        <p14:creationId xmlns:p14="http://schemas.microsoft.com/office/powerpoint/2010/main" val="15400146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Approving the Constitution:</a:t>
            </a:r>
            <a:endParaRPr lang="en-US" dirty="0"/>
          </a:p>
        </p:txBody>
      </p:sp>
      <p:sp>
        <p:nvSpPr>
          <p:cNvPr id="3" name="Text Placeholder 2"/>
          <p:cNvSpPr>
            <a:spLocks noGrp="1"/>
          </p:cNvSpPr>
          <p:nvPr>
            <p:ph type="body" idx="1"/>
          </p:nvPr>
        </p:nvSpPr>
        <p:spPr>
          <a:xfrm>
            <a:off x="675745" y="1930400"/>
            <a:ext cx="4185623" cy="806845"/>
          </a:xfrm>
        </p:spPr>
        <p:txBody>
          <a:bodyPr/>
          <a:lstStyle/>
          <a:p>
            <a:r>
              <a:rPr lang="en-US" dirty="0" smtClean="0"/>
              <a:t>Federalist Papers – Series of Essays</a:t>
            </a:r>
            <a:endParaRPr lang="en-US" dirty="0"/>
          </a:p>
        </p:txBody>
      </p:sp>
      <p:sp>
        <p:nvSpPr>
          <p:cNvPr id="4" name="Content Placeholder 3"/>
          <p:cNvSpPr>
            <a:spLocks noGrp="1"/>
          </p:cNvSpPr>
          <p:nvPr>
            <p:ph sz="half" idx="2"/>
          </p:nvPr>
        </p:nvSpPr>
        <p:spPr/>
        <p:txBody>
          <a:bodyPr>
            <a:normAutofit/>
          </a:bodyPr>
          <a:lstStyle/>
          <a:p>
            <a:r>
              <a:rPr lang="en-US" sz="2000" dirty="0" smtClean="0"/>
              <a:t>Written in support of the Constitution and show the framers original intents for the U.S. government</a:t>
            </a:r>
          </a:p>
          <a:p>
            <a:r>
              <a:rPr lang="en-US" sz="2000" dirty="0" smtClean="0"/>
              <a:t>Authors:  </a:t>
            </a:r>
          </a:p>
          <a:p>
            <a:pPr lvl="1"/>
            <a:r>
              <a:rPr lang="en-US" sz="2000" dirty="0" smtClean="0"/>
              <a:t>James Madison</a:t>
            </a:r>
          </a:p>
          <a:p>
            <a:pPr lvl="1"/>
            <a:r>
              <a:rPr lang="en-US" sz="2000" dirty="0" smtClean="0"/>
              <a:t>John Jay</a:t>
            </a:r>
          </a:p>
          <a:p>
            <a:pPr lvl="1"/>
            <a:r>
              <a:rPr lang="en-US" sz="2000" dirty="0" smtClean="0"/>
              <a:t>Alexander Hamilton</a:t>
            </a:r>
            <a:endParaRPr lang="en-US" sz="2000" dirty="0"/>
          </a:p>
        </p:txBody>
      </p:sp>
      <p:sp>
        <p:nvSpPr>
          <p:cNvPr id="5" name="Text Placeholder 4"/>
          <p:cNvSpPr>
            <a:spLocks noGrp="1"/>
          </p:cNvSpPr>
          <p:nvPr>
            <p:ph type="body" sz="quarter" idx="3"/>
          </p:nvPr>
        </p:nvSpPr>
        <p:spPr>
          <a:xfrm>
            <a:off x="5088384" y="1526977"/>
            <a:ext cx="4185617" cy="806845"/>
          </a:xfrm>
        </p:spPr>
        <p:txBody>
          <a:bodyPr/>
          <a:lstStyle/>
          <a:p>
            <a:r>
              <a:rPr lang="en-US" dirty="0" smtClean="0"/>
              <a:t>Bill of Rights</a:t>
            </a:r>
            <a:endParaRPr lang="en-US" dirty="0"/>
          </a:p>
        </p:txBody>
      </p:sp>
      <p:sp>
        <p:nvSpPr>
          <p:cNvPr id="6" name="Content Placeholder 5"/>
          <p:cNvSpPr>
            <a:spLocks noGrp="1"/>
          </p:cNvSpPr>
          <p:nvPr>
            <p:ph sz="quarter" idx="4"/>
          </p:nvPr>
        </p:nvSpPr>
        <p:spPr>
          <a:xfrm>
            <a:off x="5088384" y="2333822"/>
            <a:ext cx="4185617" cy="3925088"/>
          </a:xfrm>
        </p:spPr>
        <p:txBody>
          <a:bodyPr>
            <a:normAutofit fontScale="92500"/>
          </a:bodyPr>
          <a:lstStyle/>
          <a:p>
            <a:r>
              <a:rPr lang="en-US" sz="2000" dirty="0" smtClean="0"/>
              <a:t>First 10 Amendments</a:t>
            </a:r>
          </a:p>
          <a:p>
            <a:r>
              <a:rPr lang="en-US" sz="2000" dirty="0" smtClean="0"/>
              <a:t>Amendments of the Constitution which were designed to protect </a:t>
            </a:r>
          </a:p>
          <a:p>
            <a:pPr lvl="1"/>
            <a:r>
              <a:rPr lang="en-US" sz="2000" dirty="0" smtClean="0"/>
              <a:t>The freedom of expression</a:t>
            </a:r>
          </a:p>
          <a:p>
            <a:pPr lvl="1"/>
            <a:r>
              <a:rPr lang="en-US" sz="2000" dirty="0" smtClean="0"/>
              <a:t>Rights of property</a:t>
            </a:r>
          </a:p>
          <a:p>
            <a:pPr lvl="1"/>
            <a:r>
              <a:rPr lang="en-US" sz="2000" dirty="0" smtClean="0"/>
              <a:t>Rights of persons accused of a crime</a:t>
            </a:r>
          </a:p>
          <a:p>
            <a:pPr lvl="1"/>
            <a:r>
              <a:rPr lang="en-US" sz="2000" dirty="0" smtClean="0"/>
              <a:t>No rights are absolute</a:t>
            </a:r>
          </a:p>
          <a:p>
            <a:pPr lvl="1"/>
            <a:r>
              <a:rPr lang="en-US" sz="2000" dirty="0" smtClean="0"/>
              <a:t>All are subject to reasonable regulation through law</a:t>
            </a:r>
            <a:endParaRPr lang="en-US" sz="2000" dirty="0"/>
          </a:p>
        </p:txBody>
      </p:sp>
    </p:spTree>
    <p:extLst>
      <p:ext uri="{BB962C8B-B14F-4D97-AF65-F5344CB8AC3E}">
        <p14:creationId xmlns:p14="http://schemas.microsoft.com/office/powerpoint/2010/main" val="37473916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51337"/>
            <a:ext cx="8596668" cy="631532"/>
          </a:xfrm>
        </p:spPr>
        <p:txBody>
          <a:bodyPr>
            <a:normAutofit fontScale="90000"/>
          </a:bodyPr>
          <a:lstStyle/>
          <a:p>
            <a:r>
              <a:rPr lang="en-US" dirty="0" smtClean="0"/>
              <a:t>Approving the Constitution</a:t>
            </a:r>
            <a:endParaRPr lang="en-US" dirty="0"/>
          </a:p>
        </p:txBody>
      </p:sp>
      <p:sp>
        <p:nvSpPr>
          <p:cNvPr id="3" name="Text Placeholder 2"/>
          <p:cNvSpPr>
            <a:spLocks noGrp="1"/>
          </p:cNvSpPr>
          <p:nvPr>
            <p:ph type="body" idx="1"/>
          </p:nvPr>
        </p:nvSpPr>
        <p:spPr>
          <a:xfrm>
            <a:off x="566472" y="995875"/>
            <a:ext cx="4185623" cy="576262"/>
          </a:xfrm>
        </p:spPr>
        <p:txBody>
          <a:bodyPr/>
          <a:lstStyle/>
          <a:p>
            <a:r>
              <a:rPr lang="en-US" dirty="0" smtClean="0"/>
              <a:t>Federalist 10 and 51</a:t>
            </a:r>
            <a:endParaRPr lang="en-US" dirty="0"/>
          </a:p>
        </p:txBody>
      </p:sp>
      <p:sp>
        <p:nvSpPr>
          <p:cNvPr id="4" name="Content Placeholder 3"/>
          <p:cNvSpPr>
            <a:spLocks noGrp="1"/>
          </p:cNvSpPr>
          <p:nvPr>
            <p:ph sz="half" idx="2"/>
          </p:nvPr>
        </p:nvSpPr>
        <p:spPr>
          <a:xfrm>
            <a:off x="566471" y="1685143"/>
            <a:ext cx="4294895" cy="4873312"/>
          </a:xfrm>
        </p:spPr>
        <p:txBody>
          <a:bodyPr>
            <a:normAutofit fontScale="77500" lnSpcReduction="20000"/>
          </a:bodyPr>
          <a:lstStyle/>
          <a:p>
            <a:r>
              <a:rPr lang="en-US" sz="2000" dirty="0" smtClean="0"/>
              <a:t>Federalist </a:t>
            </a:r>
            <a:r>
              <a:rPr lang="en-US" sz="2000" dirty="0"/>
              <a:t>10:</a:t>
            </a:r>
          </a:p>
          <a:p>
            <a:pPr lvl="1"/>
            <a:r>
              <a:rPr lang="en-US" sz="2600" dirty="0"/>
              <a:t>Madison argues for a federal form of government over a pure democracy.</a:t>
            </a:r>
          </a:p>
          <a:p>
            <a:pPr lvl="1"/>
            <a:r>
              <a:rPr lang="en-US" sz="2600" dirty="0"/>
              <a:t>He also discusses the “mischief of factions,” which, he believes are sown in the “nature of man.” These “Factions” refer to interest </a:t>
            </a:r>
            <a:r>
              <a:rPr lang="en-US" sz="2600" dirty="0" smtClean="0"/>
              <a:t>groups</a:t>
            </a:r>
          </a:p>
          <a:p>
            <a:r>
              <a:rPr lang="en-US" sz="2600" dirty="0" smtClean="0"/>
              <a:t>Federalist 51:</a:t>
            </a:r>
          </a:p>
          <a:p>
            <a:pPr lvl="1"/>
            <a:r>
              <a:rPr lang="en-US" sz="2600" dirty="0" smtClean="0"/>
              <a:t>Discusses Madison’s belief that a major role of the Constitution is to protect minorities from “the tyranny of the majority.”</a:t>
            </a:r>
            <a:endParaRPr lang="en-US" sz="2600" dirty="0"/>
          </a:p>
        </p:txBody>
      </p:sp>
      <p:sp>
        <p:nvSpPr>
          <p:cNvPr id="5" name="Text Placeholder 4"/>
          <p:cNvSpPr>
            <a:spLocks noGrp="1"/>
          </p:cNvSpPr>
          <p:nvPr>
            <p:ph type="body" sz="quarter" idx="3"/>
          </p:nvPr>
        </p:nvSpPr>
        <p:spPr>
          <a:xfrm>
            <a:off x="4861366" y="1118503"/>
            <a:ext cx="4185618" cy="691553"/>
          </a:xfrm>
        </p:spPr>
        <p:txBody>
          <a:bodyPr/>
          <a:lstStyle/>
          <a:p>
            <a:r>
              <a:rPr lang="en-US" dirty="0" smtClean="0"/>
              <a:t>Constitution Ratified</a:t>
            </a:r>
            <a:endParaRPr lang="en-US" dirty="0"/>
          </a:p>
        </p:txBody>
      </p:sp>
      <p:sp>
        <p:nvSpPr>
          <p:cNvPr id="6" name="Content Placeholder 5"/>
          <p:cNvSpPr>
            <a:spLocks noGrp="1"/>
          </p:cNvSpPr>
          <p:nvPr>
            <p:ph sz="quarter" idx="4"/>
          </p:nvPr>
        </p:nvSpPr>
        <p:spPr>
          <a:xfrm>
            <a:off x="4861366" y="2045690"/>
            <a:ext cx="4412635" cy="4512765"/>
          </a:xfrm>
        </p:spPr>
        <p:txBody>
          <a:bodyPr>
            <a:normAutofit/>
          </a:bodyPr>
          <a:lstStyle/>
          <a:p>
            <a:r>
              <a:rPr lang="en-US" sz="2000" dirty="0" smtClean="0"/>
              <a:t>Federalists finally agreed to include a Bill of Rights in the Constitution if it was approved.</a:t>
            </a:r>
          </a:p>
          <a:p>
            <a:r>
              <a:rPr lang="en-US" sz="2000" dirty="0" smtClean="0"/>
              <a:t>Nine states were needed to approve the Constitution and all thirteen had ratified it by 1790.</a:t>
            </a:r>
            <a:endParaRPr lang="en-US" sz="2000" dirty="0"/>
          </a:p>
        </p:txBody>
      </p:sp>
    </p:spTree>
    <p:extLst>
      <p:ext uri="{BB962C8B-B14F-4D97-AF65-F5344CB8AC3E}">
        <p14:creationId xmlns:p14="http://schemas.microsoft.com/office/powerpoint/2010/main" val="2674960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Constitutional Convention</a:t>
            </a:r>
            <a:endParaRPr lang="en-US" dirty="0"/>
          </a:p>
        </p:txBody>
      </p:sp>
      <p:sp>
        <p:nvSpPr>
          <p:cNvPr id="3" name="Content Placeholder 2"/>
          <p:cNvSpPr>
            <a:spLocks noGrp="1"/>
          </p:cNvSpPr>
          <p:nvPr>
            <p:ph idx="1"/>
          </p:nvPr>
        </p:nvSpPr>
        <p:spPr>
          <a:xfrm>
            <a:off x="677333" y="1930400"/>
            <a:ext cx="8876569" cy="4580759"/>
          </a:xfrm>
        </p:spPr>
        <p:txBody>
          <a:bodyPr/>
          <a:lstStyle/>
          <a:p>
            <a:r>
              <a:rPr lang="en-US" sz="2400" b="1" dirty="0" smtClean="0"/>
              <a:t>When</a:t>
            </a:r>
            <a:r>
              <a:rPr lang="en-US" sz="2400" dirty="0" smtClean="0"/>
              <a:t>:  1787</a:t>
            </a:r>
          </a:p>
          <a:p>
            <a:r>
              <a:rPr lang="en-US" sz="2400" b="1" dirty="0" smtClean="0"/>
              <a:t>Where</a:t>
            </a:r>
            <a:r>
              <a:rPr lang="en-US" sz="2400" dirty="0" smtClean="0"/>
              <a:t>:  Philadelphia’s Independence Hall</a:t>
            </a:r>
          </a:p>
          <a:p>
            <a:r>
              <a:rPr lang="en-US" sz="2400" b="1" dirty="0" smtClean="0"/>
              <a:t>Leader Chosen</a:t>
            </a:r>
            <a:r>
              <a:rPr lang="en-US" sz="2400" dirty="0" smtClean="0"/>
              <a:t>:  George Washington</a:t>
            </a:r>
          </a:p>
          <a:p>
            <a:r>
              <a:rPr lang="en-US" sz="2400" dirty="0" smtClean="0"/>
              <a:t>Leaders Duties:  </a:t>
            </a:r>
          </a:p>
          <a:p>
            <a:pPr lvl="1"/>
            <a:r>
              <a:rPr lang="en-US" sz="2400" dirty="0" smtClean="0"/>
              <a:t>Call on Speakers</a:t>
            </a:r>
          </a:p>
          <a:p>
            <a:pPr lvl="1"/>
            <a:r>
              <a:rPr lang="en-US" sz="2400" dirty="0" smtClean="0"/>
              <a:t>Maintain order and efficiency in meetings</a:t>
            </a:r>
          </a:p>
          <a:p>
            <a:pPr lvl="1"/>
            <a:r>
              <a:rPr lang="en-US" sz="2400" dirty="0" smtClean="0"/>
              <a:t>Create committees</a:t>
            </a:r>
            <a:endParaRPr lang="en-US" sz="2400" dirty="0"/>
          </a:p>
        </p:txBody>
      </p:sp>
    </p:spTree>
    <p:extLst>
      <p:ext uri="{BB962C8B-B14F-4D97-AF65-F5344CB8AC3E}">
        <p14:creationId xmlns:p14="http://schemas.microsoft.com/office/powerpoint/2010/main" val="49896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Constitutional Convention (cont.)</a:t>
            </a:r>
          </a:p>
        </p:txBody>
      </p:sp>
      <p:sp>
        <p:nvSpPr>
          <p:cNvPr id="4" name="Content Placeholder 3"/>
          <p:cNvSpPr>
            <a:spLocks noGrp="1"/>
          </p:cNvSpPr>
          <p:nvPr>
            <p:ph sz="half" idx="2"/>
          </p:nvPr>
        </p:nvSpPr>
        <p:spPr>
          <a:xfrm>
            <a:off x="677334" y="1749973"/>
            <a:ext cx="4178445" cy="4871544"/>
          </a:xfrm>
        </p:spPr>
        <p:txBody>
          <a:bodyPr>
            <a:normAutofit/>
          </a:bodyPr>
          <a:lstStyle/>
          <a:p>
            <a:r>
              <a:rPr lang="en-US" sz="2800" dirty="0" smtClean="0"/>
              <a:t>Purpose:</a:t>
            </a:r>
          </a:p>
          <a:p>
            <a:r>
              <a:rPr lang="en-US" sz="2800" dirty="0" smtClean="0"/>
              <a:t>To </a:t>
            </a:r>
            <a:r>
              <a:rPr lang="en-US" sz="2800" dirty="0"/>
              <a:t>address the weaknesses of the Articles of </a:t>
            </a:r>
            <a:r>
              <a:rPr lang="en-US" sz="2800" dirty="0" smtClean="0"/>
              <a:t>Confederation</a:t>
            </a:r>
          </a:p>
          <a:p>
            <a:endParaRPr lang="en-US" sz="800" dirty="0" smtClean="0"/>
          </a:p>
          <a:p>
            <a:r>
              <a:rPr lang="en-US" sz="2000" dirty="0" smtClean="0"/>
              <a:t>Number </a:t>
            </a:r>
            <a:r>
              <a:rPr lang="en-US" sz="2000" dirty="0"/>
              <a:t>in attendance:  </a:t>
            </a:r>
            <a:r>
              <a:rPr lang="en-US" sz="2000" dirty="0" smtClean="0"/>
              <a:t>55</a:t>
            </a:r>
          </a:p>
          <a:p>
            <a:pPr lvl="1"/>
            <a:r>
              <a:rPr lang="en-US" sz="2600" dirty="0"/>
              <a:t>George Washington</a:t>
            </a:r>
          </a:p>
          <a:p>
            <a:pPr lvl="1"/>
            <a:r>
              <a:rPr lang="en-US" sz="2600" dirty="0"/>
              <a:t>Ben Franklin</a:t>
            </a:r>
          </a:p>
          <a:p>
            <a:pPr lvl="1"/>
            <a:r>
              <a:rPr lang="en-US" sz="2600" dirty="0"/>
              <a:t>James Madison</a:t>
            </a:r>
          </a:p>
          <a:p>
            <a:endParaRPr lang="en-US" dirty="0"/>
          </a:p>
          <a:p>
            <a:endParaRPr lang="en-US" dirty="0"/>
          </a:p>
          <a:p>
            <a:endParaRPr lang="en-US" dirty="0"/>
          </a:p>
        </p:txBody>
      </p:sp>
      <p:sp>
        <p:nvSpPr>
          <p:cNvPr id="6" name="Content Placeholder 5"/>
          <p:cNvSpPr>
            <a:spLocks noGrp="1"/>
          </p:cNvSpPr>
          <p:nvPr>
            <p:ph sz="quarter" idx="4"/>
          </p:nvPr>
        </p:nvSpPr>
        <p:spPr>
          <a:xfrm>
            <a:off x="5111907" y="1930401"/>
            <a:ext cx="4165973" cy="4517696"/>
          </a:xfrm>
        </p:spPr>
        <p:txBody>
          <a:bodyPr>
            <a:normAutofit/>
          </a:bodyPr>
          <a:lstStyle/>
          <a:p>
            <a:pPr lvl="2"/>
            <a:r>
              <a:rPr lang="en-US" sz="2400" dirty="0"/>
              <a:t>As well as well-educated lawyers</a:t>
            </a:r>
          </a:p>
          <a:p>
            <a:pPr lvl="2"/>
            <a:r>
              <a:rPr lang="en-US" sz="2400" dirty="0"/>
              <a:t>Merchants</a:t>
            </a:r>
          </a:p>
          <a:p>
            <a:pPr lvl="2"/>
            <a:r>
              <a:rPr lang="en-US" sz="2400" dirty="0"/>
              <a:t>College Presidents</a:t>
            </a:r>
          </a:p>
          <a:p>
            <a:pPr lvl="2"/>
            <a:r>
              <a:rPr lang="en-US" sz="2400" dirty="0"/>
              <a:t>Physicians</a:t>
            </a:r>
          </a:p>
          <a:p>
            <a:pPr lvl="2"/>
            <a:r>
              <a:rPr lang="en-US" sz="2400" dirty="0"/>
              <a:t>Generals</a:t>
            </a:r>
          </a:p>
          <a:p>
            <a:pPr lvl="2"/>
            <a:r>
              <a:rPr lang="en-US" sz="2400" dirty="0"/>
              <a:t>Governors</a:t>
            </a:r>
          </a:p>
          <a:p>
            <a:pPr lvl="2"/>
            <a:r>
              <a:rPr lang="en-US" sz="2400" dirty="0"/>
              <a:t>And planters with considerable political experience</a:t>
            </a:r>
          </a:p>
          <a:p>
            <a:endParaRPr lang="en-US" dirty="0"/>
          </a:p>
        </p:txBody>
      </p:sp>
    </p:spTree>
    <p:extLst>
      <p:ext uri="{BB962C8B-B14F-4D97-AF65-F5344CB8AC3E}">
        <p14:creationId xmlns:p14="http://schemas.microsoft.com/office/powerpoint/2010/main" val="3160070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Constitutional Convention (cont.)</a:t>
            </a:r>
          </a:p>
        </p:txBody>
      </p:sp>
      <p:sp>
        <p:nvSpPr>
          <p:cNvPr id="3" name="Text Placeholder 2"/>
          <p:cNvSpPr>
            <a:spLocks noGrp="1"/>
          </p:cNvSpPr>
          <p:nvPr>
            <p:ph type="body" idx="1"/>
          </p:nvPr>
        </p:nvSpPr>
        <p:spPr>
          <a:xfrm>
            <a:off x="551794" y="1642269"/>
            <a:ext cx="4185623" cy="576262"/>
          </a:xfrm>
        </p:spPr>
        <p:txBody>
          <a:bodyPr/>
          <a:lstStyle/>
          <a:p>
            <a:r>
              <a:rPr lang="en-US" dirty="0" smtClean="0"/>
              <a:t>Who Wasn’t Attending?</a:t>
            </a:r>
            <a:endParaRPr lang="en-US" dirty="0"/>
          </a:p>
        </p:txBody>
      </p:sp>
      <p:sp>
        <p:nvSpPr>
          <p:cNvPr id="4" name="Content Placeholder 3"/>
          <p:cNvSpPr>
            <a:spLocks noGrp="1"/>
          </p:cNvSpPr>
          <p:nvPr>
            <p:ph sz="half" idx="2"/>
          </p:nvPr>
        </p:nvSpPr>
        <p:spPr>
          <a:xfrm>
            <a:off x="551794" y="2218531"/>
            <a:ext cx="4323168" cy="4339924"/>
          </a:xfrm>
        </p:spPr>
        <p:txBody>
          <a:bodyPr>
            <a:normAutofit lnSpcReduction="10000"/>
          </a:bodyPr>
          <a:lstStyle/>
          <a:p>
            <a:r>
              <a:rPr lang="en-US" sz="2400" dirty="0" smtClean="0"/>
              <a:t>Thomas Jefferson</a:t>
            </a:r>
          </a:p>
          <a:p>
            <a:r>
              <a:rPr lang="en-US" sz="2400" dirty="0" smtClean="0"/>
              <a:t>John Adams</a:t>
            </a:r>
          </a:p>
          <a:p>
            <a:r>
              <a:rPr lang="en-US" sz="2400" dirty="0" smtClean="0"/>
              <a:t>Rhode Island did not attend  because they opposed a strong central government and there were no women, African Americans, or Native Americans because they were not considered a part of the political process</a:t>
            </a:r>
          </a:p>
          <a:p>
            <a:pPr marL="0" indent="0">
              <a:buNone/>
            </a:pPr>
            <a:endParaRPr lang="en-US" dirty="0"/>
          </a:p>
        </p:txBody>
      </p:sp>
      <p:sp>
        <p:nvSpPr>
          <p:cNvPr id="5" name="Text Placeholder 4"/>
          <p:cNvSpPr>
            <a:spLocks noGrp="1"/>
          </p:cNvSpPr>
          <p:nvPr>
            <p:ph type="body" sz="quarter" idx="3"/>
          </p:nvPr>
        </p:nvSpPr>
        <p:spPr>
          <a:xfrm>
            <a:off x="5088383" y="1786335"/>
            <a:ext cx="4185618" cy="576262"/>
          </a:xfrm>
        </p:spPr>
        <p:txBody>
          <a:bodyPr/>
          <a:lstStyle/>
          <a:p>
            <a:r>
              <a:rPr lang="en-US" dirty="0" smtClean="0"/>
              <a:t>Convention Rules:  </a:t>
            </a:r>
            <a:endParaRPr lang="en-US" dirty="0"/>
          </a:p>
        </p:txBody>
      </p:sp>
      <p:sp>
        <p:nvSpPr>
          <p:cNvPr id="6" name="Content Placeholder 5"/>
          <p:cNvSpPr>
            <a:spLocks noGrp="1"/>
          </p:cNvSpPr>
          <p:nvPr>
            <p:ph sz="quarter" idx="4"/>
          </p:nvPr>
        </p:nvSpPr>
        <p:spPr>
          <a:xfrm>
            <a:off x="5088383" y="2563824"/>
            <a:ext cx="4185617" cy="3868507"/>
          </a:xfrm>
        </p:spPr>
        <p:txBody>
          <a:bodyPr>
            <a:noAutofit/>
          </a:bodyPr>
          <a:lstStyle/>
          <a:p>
            <a:r>
              <a:rPr lang="en-US" sz="2400" dirty="0" smtClean="0"/>
              <a:t>Quorum required before any meetings could be held</a:t>
            </a:r>
          </a:p>
          <a:p>
            <a:r>
              <a:rPr lang="en-US" sz="2400" dirty="0" smtClean="0"/>
              <a:t>Each state gets one vote</a:t>
            </a:r>
          </a:p>
          <a:p>
            <a:r>
              <a:rPr lang="en-US" sz="2400" dirty="0" smtClean="0"/>
              <a:t>Majority Rule</a:t>
            </a:r>
          </a:p>
          <a:p>
            <a:r>
              <a:rPr lang="en-US" sz="2400" dirty="0" smtClean="0"/>
              <a:t>All members had to agree to keeping everything secret</a:t>
            </a:r>
          </a:p>
          <a:p>
            <a:r>
              <a:rPr lang="en-US" sz="2400" dirty="0" smtClean="0"/>
              <a:t>No public allowed</a:t>
            </a:r>
            <a:endParaRPr lang="en-US" sz="2400" dirty="0"/>
          </a:p>
        </p:txBody>
      </p:sp>
    </p:spTree>
    <p:extLst>
      <p:ext uri="{BB962C8B-B14F-4D97-AF65-F5344CB8AC3E}">
        <p14:creationId xmlns:p14="http://schemas.microsoft.com/office/powerpoint/2010/main" val="4140351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Constitutional Convention Outcome:</a:t>
            </a:r>
            <a:endParaRPr lang="en-US" dirty="0"/>
          </a:p>
        </p:txBody>
      </p:sp>
      <p:sp>
        <p:nvSpPr>
          <p:cNvPr id="3" name="Content Placeholder 2"/>
          <p:cNvSpPr>
            <a:spLocks noGrp="1"/>
          </p:cNvSpPr>
          <p:nvPr>
            <p:ph idx="1"/>
          </p:nvPr>
        </p:nvSpPr>
        <p:spPr/>
        <p:txBody>
          <a:bodyPr>
            <a:normAutofit/>
          </a:bodyPr>
          <a:lstStyle/>
          <a:p>
            <a:r>
              <a:rPr lang="en-US" sz="3200" dirty="0" smtClean="0"/>
              <a:t>The delegates all agreed that changing the Articles of Confederation were not enough so they discarded it completely and decided to write a new constitution instead.</a:t>
            </a:r>
            <a:endParaRPr lang="en-US" sz="3200" dirty="0"/>
          </a:p>
        </p:txBody>
      </p:sp>
    </p:spTree>
    <p:extLst>
      <p:ext uri="{BB962C8B-B14F-4D97-AF65-F5344CB8AC3E}">
        <p14:creationId xmlns:p14="http://schemas.microsoft.com/office/powerpoint/2010/main" val="554920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and Ratifying the Constitution</a:t>
            </a:r>
          </a:p>
        </p:txBody>
      </p:sp>
      <p:sp>
        <p:nvSpPr>
          <p:cNvPr id="3" name="Text Placeholder 2"/>
          <p:cNvSpPr>
            <a:spLocks noGrp="1"/>
          </p:cNvSpPr>
          <p:nvPr>
            <p:ph type="body" idx="1"/>
          </p:nvPr>
        </p:nvSpPr>
        <p:spPr/>
        <p:txBody>
          <a:bodyPr/>
          <a:lstStyle/>
          <a:p>
            <a:r>
              <a:rPr lang="en-US" dirty="0" smtClean="0"/>
              <a:t>Virginia Plan</a:t>
            </a:r>
            <a:endParaRPr lang="en-US" dirty="0"/>
          </a:p>
        </p:txBody>
      </p:sp>
      <p:sp>
        <p:nvSpPr>
          <p:cNvPr id="4" name="Content Placeholder 3"/>
          <p:cNvSpPr>
            <a:spLocks noGrp="1"/>
          </p:cNvSpPr>
          <p:nvPr>
            <p:ph sz="half" idx="2"/>
          </p:nvPr>
        </p:nvSpPr>
        <p:spPr>
          <a:xfrm>
            <a:off x="675744" y="2885432"/>
            <a:ext cx="4185624" cy="3625727"/>
          </a:xfrm>
        </p:spPr>
        <p:txBody>
          <a:bodyPr/>
          <a:lstStyle/>
          <a:p>
            <a:r>
              <a:rPr lang="en-US" dirty="0" smtClean="0"/>
              <a:t>Created by:  James Madison</a:t>
            </a:r>
          </a:p>
          <a:p>
            <a:r>
              <a:rPr lang="en-US" sz="2400" dirty="0" smtClean="0"/>
              <a:t>Government Structure:</a:t>
            </a:r>
          </a:p>
          <a:p>
            <a:pPr lvl="1"/>
            <a:r>
              <a:rPr lang="en-US" sz="2200" dirty="0" smtClean="0"/>
              <a:t>Bicameral Legislature with both based on population</a:t>
            </a:r>
          </a:p>
          <a:p>
            <a:r>
              <a:rPr lang="en-US" sz="2400" b="1" dirty="0" smtClean="0"/>
              <a:t>Benefited</a:t>
            </a:r>
            <a:r>
              <a:rPr lang="en-US" sz="2400" dirty="0" smtClean="0"/>
              <a:t>:  States with Large populations</a:t>
            </a:r>
            <a:endParaRPr lang="en-US" sz="2400" dirty="0"/>
          </a:p>
        </p:txBody>
      </p:sp>
      <p:sp>
        <p:nvSpPr>
          <p:cNvPr id="5" name="Text Placeholder 4"/>
          <p:cNvSpPr>
            <a:spLocks noGrp="1"/>
          </p:cNvSpPr>
          <p:nvPr>
            <p:ph type="body" sz="quarter" idx="3"/>
          </p:nvPr>
        </p:nvSpPr>
        <p:spPr/>
        <p:txBody>
          <a:bodyPr/>
          <a:lstStyle/>
          <a:p>
            <a:r>
              <a:rPr lang="en-US" dirty="0" smtClean="0"/>
              <a:t>New Jersey</a:t>
            </a:r>
            <a:endParaRPr lang="en-US" dirty="0"/>
          </a:p>
        </p:txBody>
      </p:sp>
      <p:sp>
        <p:nvSpPr>
          <p:cNvPr id="6" name="Content Placeholder 5"/>
          <p:cNvSpPr>
            <a:spLocks noGrp="1"/>
          </p:cNvSpPr>
          <p:nvPr>
            <p:ph sz="quarter" idx="4"/>
          </p:nvPr>
        </p:nvSpPr>
        <p:spPr>
          <a:xfrm>
            <a:off x="5088384" y="2737245"/>
            <a:ext cx="4185617" cy="3600493"/>
          </a:xfrm>
        </p:spPr>
        <p:txBody>
          <a:bodyPr/>
          <a:lstStyle/>
          <a:p>
            <a:r>
              <a:rPr lang="en-US" dirty="0" smtClean="0"/>
              <a:t>Created by:  William Paterson</a:t>
            </a:r>
          </a:p>
          <a:p>
            <a:r>
              <a:rPr lang="en-US" sz="2400" dirty="0" smtClean="0"/>
              <a:t>Government Structure:</a:t>
            </a:r>
          </a:p>
          <a:p>
            <a:pPr lvl="1"/>
            <a:r>
              <a:rPr lang="en-US" sz="2200" dirty="0" smtClean="0"/>
              <a:t>Unicameral legislature with all states getting one vote each (equal representation).</a:t>
            </a:r>
          </a:p>
          <a:p>
            <a:r>
              <a:rPr lang="en-US" sz="2400" b="1" dirty="0" smtClean="0"/>
              <a:t>Benefited</a:t>
            </a:r>
            <a:r>
              <a:rPr lang="en-US" sz="2400" dirty="0" smtClean="0"/>
              <a:t>:  States with small populations</a:t>
            </a:r>
            <a:endParaRPr lang="en-US" sz="2400" dirty="0"/>
          </a:p>
        </p:txBody>
      </p:sp>
    </p:spTree>
    <p:extLst>
      <p:ext uri="{BB962C8B-B14F-4D97-AF65-F5344CB8AC3E}">
        <p14:creationId xmlns:p14="http://schemas.microsoft.com/office/powerpoint/2010/main" val="2951950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Compromise: </a:t>
            </a:r>
            <a:endParaRPr lang="en-US" dirty="0"/>
          </a:p>
        </p:txBody>
      </p:sp>
      <p:sp>
        <p:nvSpPr>
          <p:cNvPr id="3" name="Text Placeholder 2"/>
          <p:cNvSpPr>
            <a:spLocks noGrp="1"/>
          </p:cNvSpPr>
          <p:nvPr>
            <p:ph type="body" idx="1"/>
          </p:nvPr>
        </p:nvSpPr>
        <p:spPr>
          <a:xfrm>
            <a:off x="431967" y="2174218"/>
            <a:ext cx="4656416" cy="576262"/>
          </a:xfrm>
        </p:spPr>
        <p:txBody>
          <a:bodyPr/>
          <a:lstStyle/>
          <a:p>
            <a:r>
              <a:rPr lang="en-US" dirty="0" smtClean="0"/>
              <a:t>Government Structure:    AKA</a:t>
            </a:r>
            <a:endParaRPr lang="en-US" dirty="0"/>
          </a:p>
        </p:txBody>
      </p:sp>
      <p:sp>
        <p:nvSpPr>
          <p:cNvPr id="5" name="Text Placeholder 4"/>
          <p:cNvSpPr>
            <a:spLocks noGrp="1"/>
          </p:cNvSpPr>
          <p:nvPr>
            <p:ph type="body" sz="quarter" idx="3"/>
          </p:nvPr>
        </p:nvSpPr>
        <p:spPr/>
        <p:txBody>
          <a:bodyPr/>
          <a:lstStyle/>
          <a:p>
            <a:r>
              <a:rPr lang="en-US" dirty="0" smtClean="0"/>
              <a:t>Connecticut Compromise</a:t>
            </a:r>
            <a:endParaRPr lang="en-US" dirty="0"/>
          </a:p>
        </p:txBody>
      </p:sp>
      <p:sp>
        <p:nvSpPr>
          <p:cNvPr id="8" name="Rectangle 7"/>
          <p:cNvSpPr/>
          <p:nvPr/>
        </p:nvSpPr>
        <p:spPr>
          <a:xfrm>
            <a:off x="675745" y="3118209"/>
            <a:ext cx="8294834" cy="2677656"/>
          </a:xfrm>
          <a:prstGeom prst="rect">
            <a:avLst/>
          </a:prstGeom>
        </p:spPr>
        <p:txBody>
          <a:bodyPr wrap="square">
            <a:spAutoFit/>
          </a:bodyPr>
          <a:lstStyle/>
          <a:p>
            <a:r>
              <a:rPr lang="en-US" sz="2800" dirty="0" smtClean="0"/>
              <a:t>Proposed that Congress be made up of two houses – a Senate and a House of Representatives.  Each state would have equal representation in the Senate (which would please the small states.)  In the House, representation would be based on population (which would please the big states.)</a:t>
            </a:r>
            <a:endParaRPr lang="en-US" sz="2800" dirty="0"/>
          </a:p>
        </p:txBody>
      </p:sp>
    </p:spTree>
    <p:extLst>
      <p:ext uri="{BB962C8B-B14F-4D97-AF65-F5344CB8AC3E}">
        <p14:creationId xmlns:p14="http://schemas.microsoft.com/office/powerpoint/2010/main" val="1222342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4703"/>
          </a:xfrm>
        </p:spPr>
        <p:txBody>
          <a:bodyPr/>
          <a:lstStyle/>
          <a:p>
            <a:r>
              <a:rPr lang="en-US" dirty="0" smtClean="0"/>
              <a:t>3/5 Compromise:</a:t>
            </a:r>
            <a:endParaRPr lang="en-US" dirty="0"/>
          </a:p>
        </p:txBody>
      </p:sp>
      <p:sp>
        <p:nvSpPr>
          <p:cNvPr id="3" name="Content Placeholder 2"/>
          <p:cNvSpPr>
            <a:spLocks noGrp="1"/>
          </p:cNvSpPr>
          <p:nvPr>
            <p:ph idx="1"/>
          </p:nvPr>
        </p:nvSpPr>
        <p:spPr>
          <a:xfrm>
            <a:off x="677334" y="1450428"/>
            <a:ext cx="8749068" cy="5218386"/>
          </a:xfrm>
        </p:spPr>
        <p:txBody>
          <a:bodyPr/>
          <a:lstStyle/>
          <a:p>
            <a:r>
              <a:rPr lang="en-US" sz="2400" dirty="0" smtClean="0"/>
              <a:t>Problem:  How to count slaves for the purpose of representation.</a:t>
            </a:r>
          </a:p>
          <a:p>
            <a:r>
              <a:rPr lang="en-US" sz="2400" b="1" dirty="0" smtClean="0"/>
              <a:t>North’s Argument</a:t>
            </a:r>
            <a:r>
              <a:rPr lang="en-US" sz="2400" dirty="0" smtClean="0"/>
              <a:t>:  </a:t>
            </a:r>
          </a:p>
          <a:p>
            <a:pPr lvl="1"/>
            <a:r>
              <a:rPr lang="en-US" sz="2400" dirty="0" smtClean="0"/>
              <a:t>Had few slaves and said that slaves should not be counted since they can’t vote</a:t>
            </a:r>
          </a:p>
          <a:p>
            <a:r>
              <a:rPr lang="en-US" sz="2400" b="1" dirty="0" smtClean="0"/>
              <a:t>South’s Argument</a:t>
            </a:r>
            <a:r>
              <a:rPr lang="en-US" sz="2400" dirty="0" smtClean="0"/>
              <a:t>:  </a:t>
            </a:r>
          </a:p>
          <a:p>
            <a:pPr lvl="1"/>
            <a:r>
              <a:rPr lang="en-US" sz="2400" dirty="0"/>
              <a:t>W</a:t>
            </a:r>
            <a:r>
              <a:rPr lang="en-US" sz="2400" dirty="0" smtClean="0"/>
              <a:t>anted to increase their voting strength in the House of Representatives</a:t>
            </a:r>
          </a:p>
          <a:p>
            <a:r>
              <a:rPr lang="en-US" sz="2400" b="1" dirty="0" smtClean="0"/>
              <a:t>Solution</a:t>
            </a:r>
            <a:r>
              <a:rPr lang="en-US" sz="2400" dirty="0" smtClean="0"/>
              <a:t>:  Every five enslaved persons would count as three free persons.</a:t>
            </a:r>
          </a:p>
          <a:p>
            <a:pPr marL="0" indent="0">
              <a:buNone/>
            </a:pPr>
            <a:endParaRPr lang="en-US" sz="2000" dirty="0"/>
          </a:p>
        </p:txBody>
      </p:sp>
      <p:sp>
        <p:nvSpPr>
          <p:cNvPr id="4" name="Content Placeholder 2"/>
          <p:cNvSpPr txBox="1">
            <a:spLocks/>
          </p:cNvSpPr>
          <p:nvPr/>
        </p:nvSpPr>
        <p:spPr>
          <a:xfrm>
            <a:off x="829734" y="2312989"/>
            <a:ext cx="8596668"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3661217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Approving the Constitution</a:t>
            </a:r>
            <a:endParaRPr lang="en-US" dirty="0"/>
          </a:p>
        </p:txBody>
      </p:sp>
      <p:sp>
        <p:nvSpPr>
          <p:cNvPr id="3" name="Text Placeholder 2"/>
          <p:cNvSpPr>
            <a:spLocks noGrp="1"/>
          </p:cNvSpPr>
          <p:nvPr>
            <p:ph type="body" idx="1"/>
          </p:nvPr>
        </p:nvSpPr>
        <p:spPr>
          <a:xfrm>
            <a:off x="549621" y="1757560"/>
            <a:ext cx="4185623" cy="576262"/>
          </a:xfrm>
        </p:spPr>
        <p:txBody>
          <a:bodyPr/>
          <a:lstStyle/>
          <a:p>
            <a:r>
              <a:rPr lang="en-US" dirty="0" smtClean="0"/>
              <a:t>Federalists	</a:t>
            </a:r>
            <a:endParaRPr lang="en-US" dirty="0"/>
          </a:p>
        </p:txBody>
      </p:sp>
      <p:sp>
        <p:nvSpPr>
          <p:cNvPr id="4" name="Content Placeholder 3"/>
          <p:cNvSpPr>
            <a:spLocks noGrp="1"/>
          </p:cNvSpPr>
          <p:nvPr>
            <p:ph sz="half" idx="2"/>
          </p:nvPr>
        </p:nvSpPr>
        <p:spPr>
          <a:xfrm>
            <a:off x="549621" y="2333822"/>
            <a:ext cx="4311747" cy="4130039"/>
          </a:xfrm>
        </p:spPr>
        <p:txBody>
          <a:bodyPr>
            <a:normAutofit fontScale="92500"/>
          </a:bodyPr>
          <a:lstStyle/>
          <a:p>
            <a:r>
              <a:rPr lang="en-US" sz="2000" dirty="0" smtClean="0"/>
              <a:t>Supporters of the new Constitution and the stronger national government it would create</a:t>
            </a:r>
          </a:p>
          <a:p>
            <a:r>
              <a:rPr lang="en-US" sz="2000" dirty="0" smtClean="0"/>
              <a:t>Promoted ideas such as separation of powers and checks and balances as ways to limit the abuse of power in the new government.</a:t>
            </a:r>
          </a:p>
          <a:p>
            <a:r>
              <a:rPr lang="en-US" sz="2000" dirty="0" smtClean="0"/>
              <a:t>Wrote a series of essays that were published in New York newspapers in order to promote the new government to the public.</a:t>
            </a:r>
            <a:endParaRPr lang="en-US" sz="2000" dirty="0"/>
          </a:p>
        </p:txBody>
      </p:sp>
      <p:sp>
        <p:nvSpPr>
          <p:cNvPr id="5" name="Text Placeholder 4"/>
          <p:cNvSpPr>
            <a:spLocks noGrp="1"/>
          </p:cNvSpPr>
          <p:nvPr>
            <p:ph type="body" sz="quarter" idx="3"/>
          </p:nvPr>
        </p:nvSpPr>
        <p:spPr>
          <a:xfrm>
            <a:off x="4989081" y="1843980"/>
            <a:ext cx="4185618" cy="576262"/>
          </a:xfrm>
        </p:spPr>
        <p:txBody>
          <a:bodyPr/>
          <a:lstStyle/>
          <a:p>
            <a:r>
              <a:rPr lang="en-US" dirty="0" smtClean="0"/>
              <a:t>Anti-Federalists</a:t>
            </a:r>
            <a:endParaRPr lang="en-US" dirty="0"/>
          </a:p>
        </p:txBody>
      </p:sp>
      <p:sp>
        <p:nvSpPr>
          <p:cNvPr id="6" name="Content Placeholder 5"/>
          <p:cNvSpPr>
            <a:spLocks noGrp="1"/>
          </p:cNvSpPr>
          <p:nvPr>
            <p:ph sz="quarter" idx="4"/>
          </p:nvPr>
        </p:nvSpPr>
        <p:spPr>
          <a:xfrm>
            <a:off x="4861368" y="2420242"/>
            <a:ext cx="4412634" cy="4280103"/>
          </a:xfrm>
        </p:spPr>
        <p:txBody>
          <a:bodyPr>
            <a:normAutofit/>
          </a:bodyPr>
          <a:lstStyle/>
          <a:p>
            <a:r>
              <a:rPr lang="en-US" sz="2000" dirty="0" smtClean="0"/>
              <a:t>Against the new Constitution and criticized it for giving more power to the central government.</a:t>
            </a:r>
          </a:p>
          <a:p>
            <a:r>
              <a:rPr lang="en-US" sz="2000" dirty="0" smtClean="0"/>
              <a:t>Feared that the constitution would not provide individuals protection from a powerful government, which led them to ask for a Bill of Rights expressly listing citizens rights.</a:t>
            </a:r>
            <a:endParaRPr lang="en-US" sz="2000" dirty="0"/>
          </a:p>
        </p:txBody>
      </p:sp>
    </p:spTree>
    <p:extLst>
      <p:ext uri="{BB962C8B-B14F-4D97-AF65-F5344CB8AC3E}">
        <p14:creationId xmlns:p14="http://schemas.microsoft.com/office/powerpoint/2010/main" val="252759131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105</TotalTime>
  <Words>664</Words>
  <Application>Microsoft Office PowerPoint</Application>
  <PresentationFormat>Widescreen</PresentationFormat>
  <Paragraphs>93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The Constitution SSCG3a</vt:lpstr>
      <vt:lpstr>The Constitutional Convention</vt:lpstr>
      <vt:lpstr>Constitutional Convention (cont.)</vt:lpstr>
      <vt:lpstr>Constitutional Convention (cont.)</vt:lpstr>
      <vt:lpstr>Constitutional Convention Outcome:</vt:lpstr>
      <vt:lpstr>Creating and Ratifying the Constitution</vt:lpstr>
      <vt:lpstr>Great Compromise: </vt:lpstr>
      <vt:lpstr>3/5 Compromise:</vt:lpstr>
      <vt:lpstr>Approving the Constitution</vt:lpstr>
      <vt:lpstr>Approving the Constitution:</vt:lpstr>
      <vt:lpstr>Approving the Constitution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Constitution SSCG3a</dc:title>
  <dc:creator>Cheryl Whigham</dc:creator>
  <cp:lastModifiedBy>Cheryl Whigham</cp:lastModifiedBy>
  <cp:revision>10</cp:revision>
  <dcterms:created xsi:type="dcterms:W3CDTF">2015-08-17T18:06:40Z</dcterms:created>
  <dcterms:modified xsi:type="dcterms:W3CDTF">2016-08-15T11:28:42Z</dcterms:modified>
</cp:coreProperties>
</file>