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90" r:id="rId2"/>
    <p:sldId id="284" r:id="rId3"/>
    <p:sldId id="283" r:id="rId4"/>
    <p:sldId id="280" r:id="rId5"/>
    <p:sldId id="282" r:id="rId6"/>
    <p:sldId id="281" r:id="rId7"/>
    <p:sldId id="285" r:id="rId8"/>
    <p:sldId id="286" r:id="rId9"/>
    <p:sldId id="287" r:id="rId10"/>
    <p:sldId id="289" r:id="rId11"/>
    <p:sldId id="288" r:id="rId12"/>
    <p:sldId id="257" r:id="rId13"/>
    <p:sldId id="264" r:id="rId14"/>
    <p:sldId id="262" r:id="rId15"/>
    <p:sldId id="259" r:id="rId16"/>
    <p:sldId id="265" r:id="rId17"/>
    <p:sldId id="263" r:id="rId18"/>
    <p:sldId id="260" r:id="rId19"/>
    <p:sldId id="261" r:id="rId20"/>
    <p:sldId id="266" r:id="rId21"/>
    <p:sldId id="267" r:id="rId22"/>
    <p:sldId id="269" r:id="rId23"/>
    <p:sldId id="273" r:id="rId24"/>
    <p:sldId id="272" r:id="rId25"/>
    <p:sldId id="271" r:id="rId26"/>
    <p:sldId id="274" r:id="rId27"/>
    <p:sldId id="277" r:id="rId28"/>
    <p:sldId id="276" r:id="rId29"/>
    <p:sldId id="275" r:id="rId3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446" tIns="46223" rIns="92446" bIns="46223" rtlCol="0"/>
          <a:lstStyle>
            <a:lvl1pPr algn="r">
              <a:defRPr sz="1200"/>
            </a:lvl1pPr>
          </a:lstStyle>
          <a:p>
            <a:fld id="{880D9624-229E-4D24-AA6F-2E8C13B40A64}" type="datetimeFigureOut">
              <a:rPr lang="en-US" smtClean="0"/>
              <a:pPr/>
              <a:t>2/24/2015</a:t>
            </a:fld>
            <a:endParaRPr lang="en-US"/>
          </a:p>
        </p:txBody>
      </p:sp>
      <p:sp>
        <p:nvSpPr>
          <p:cNvPr id="4" name="Footer Placeholder 3"/>
          <p:cNvSpPr>
            <a:spLocks noGrp="1"/>
          </p:cNvSpPr>
          <p:nvPr>
            <p:ph type="ftr" sz="quarter" idx="2"/>
          </p:nvPr>
        </p:nvSpPr>
        <p:spPr>
          <a:xfrm>
            <a:off x="1" y="8829967"/>
            <a:ext cx="297180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446" tIns="46223" rIns="92446" bIns="46223" rtlCol="0" anchor="b"/>
          <a:lstStyle>
            <a:lvl1pPr algn="r">
              <a:defRPr sz="1200"/>
            </a:lvl1pPr>
          </a:lstStyle>
          <a:p>
            <a:fld id="{37E3128C-26E8-4E75-A1F8-1A8E04C1156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8A0D17-D17A-4645-9E19-97A646B24D6A}"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A0D17-D17A-4645-9E19-97A646B24D6A}"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A0D17-D17A-4645-9E19-97A646B24D6A}"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A0D17-D17A-4645-9E19-97A646B24D6A}"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A0D17-D17A-4645-9E19-97A646B24D6A}" type="datetimeFigureOut">
              <a:rPr lang="en-US" smtClean="0"/>
              <a:pPr/>
              <a:t>2/24/2015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A0D17-D17A-4645-9E19-97A646B24D6A}"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8A0D17-D17A-4645-9E19-97A646B24D6A}" type="datetimeFigureOut">
              <a:rPr lang="en-US" smtClean="0"/>
              <a:pPr/>
              <a:t>2/24/2015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A0D17-D17A-4645-9E19-97A646B24D6A}" type="datetimeFigureOut">
              <a:rPr lang="en-US" smtClean="0"/>
              <a:pPr/>
              <a:t>2/24/2015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A0D17-D17A-4645-9E19-97A646B24D6A}" type="datetimeFigureOut">
              <a:rPr lang="en-US" smtClean="0"/>
              <a:pPr/>
              <a:t>2/24/2015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A0D17-D17A-4645-9E19-97A646B24D6A}"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A0D17-D17A-4645-9E19-97A646B24D6A}" type="datetimeFigureOut">
              <a:rPr lang="en-US" smtClean="0"/>
              <a:pPr/>
              <a:t>2/24/2015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33C91A-15A1-4ABF-9CEB-3A58519ACA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A0D17-D17A-4645-9E19-97A646B24D6A}" type="datetimeFigureOut">
              <a:rPr lang="en-US" smtClean="0"/>
              <a:pPr/>
              <a:t>2/24/2015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3C91A-15A1-4ABF-9CEB-3A58519AC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vestopedia.com/terms/t/trough.asp"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nvestopedia.com/terms/a/aggregatedemand.as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nvestopedia.com/terms/a/aggregatesupply.a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nvestopedia.com/terms/a/aggregatesupply.as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conomics.miningco.com/od/deflation/"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google.com/imgres?imgurl=http://www.canadaupdates.com/sites/default/files/imagecache/220x180/jobs.jpg&amp;imgrefurl=http://www.canadaupdates.com/content/8-tips-get-job-poor-economy&amp;usg=__WAzHFhkw0-SJ9SfaNzATnYwLCxI=&amp;h=180&amp;w=220&amp;sz=14&amp;hl=en&amp;start=20&amp;zoom=1&amp;tbnid=jep63masoNYwTM:&amp;tbnh=88&amp;tbnw=107&amp;ei=YBGOTujFG5KatweF85GGDA&amp;prev=/images?q=good+economic+times+united+states&amp;hl=en&amp;safe=active&amp;rlz=1T4ADFA_enUS447US448&amp;tbm=isch&amp;prmd=ivns&amp;itbs=1" TargetMode="External"/><Relationship Id="rId5" Type="http://schemas.openxmlformats.org/officeDocument/2006/relationships/image" Target="../media/image4.jpeg"/><Relationship Id="rId4" Type="http://schemas.openxmlformats.org/officeDocument/2006/relationships/hyperlink" Target="http://www.google.com/imgres?imgurl=http://economictimes.indiatimes.com/photo/6717789.cms&amp;imgrefurl=http://articles.economictimes.indiatimes.com/2010-10-09/news/27606454_1_tara-jewels-diamond-jewellery-jewellery-sales&amp;usg=__aFKpzesF-hxWL1Scc0H1vpG3gIY=&amp;h=320&amp;w=273&amp;sz=13&amp;hl=en&amp;start=3&amp;zoom=1&amp;tbnid=l2-KBGRdw327SM:&amp;tbnh=118&amp;tbnw=101&amp;ei=YBGOTujFG5KatweF85GGDA&amp;prev=/images?q=good+economic+times+united+states&amp;hl=en&amp;safe=active&amp;rlz=1T4ADFA_enUS447US448&amp;tbm=isch&amp;prmd=ivns&amp;itbs=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imgres?imgurl=http://patdollard.com/wp-content/uploads/soup-kitchen.JPG&amp;imgrefurl=http://patdollard.com/2008/10/worst-economic-disaster-since-the-great-depression-obama-raises-150-million-in-september/&amp;usg=__Muz5oPTXZSq-DtK1aeMx0G-SPOI=&amp;h=479&amp;w=591&amp;sz=101&amp;hl=en&amp;start=13&amp;zoom=1&amp;tbnid=hTkr8HgVG3DMrM:&amp;tbnh=109&amp;tbnw=135&amp;ei=2xCOTuH-HYOutwfZ37mIDA&amp;prev=/search?q=worst+economic+times+united+states&amp;hl=en&amp;safe=active&amp;sa=X&amp;rlz=1T4ADFA_enUS447US448&amp;tbm=isch&amp;prmd=ivns&amp;itbs=1"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BUSINESS CYCLE</a:t>
            </a:r>
            <a:endParaRPr lang="en-US" dirty="0"/>
          </a:p>
        </p:txBody>
      </p:sp>
      <p:sp>
        <p:nvSpPr>
          <p:cNvPr id="3" name="Subtitle 2"/>
          <p:cNvSpPr>
            <a:spLocks noGrp="1"/>
          </p:cNvSpPr>
          <p:nvPr>
            <p:ph type="subTitle" idx="1"/>
          </p:nvPr>
        </p:nvSpPr>
        <p:spPr/>
        <p:txBody>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TROUGH (</a:t>
            </a:r>
            <a:r>
              <a:rPr lang="en-US" dirty="0" err="1" smtClean="0"/>
              <a:t>Troff</a:t>
            </a:r>
            <a:r>
              <a:rPr lang="en-US" dirty="0" smtClean="0"/>
              <a:t>)</a:t>
            </a:r>
            <a:endParaRPr lang="en-US" dirty="0"/>
          </a:p>
        </p:txBody>
      </p:sp>
      <p:pic>
        <p:nvPicPr>
          <p:cNvPr id="4" name="Picture 6" descr="http://education.wallstreetsurvivor.com/images_articles/business_cycle_phases.png"/>
          <p:cNvPicPr>
            <a:picLocks noChangeAspect="1" noChangeArrowheads="1"/>
          </p:cNvPicPr>
          <p:nvPr/>
        </p:nvPicPr>
        <p:blipFill>
          <a:blip r:embed="rId2" cstate="print"/>
          <a:srcRect/>
          <a:stretch>
            <a:fillRect/>
          </a:stretch>
        </p:blipFill>
        <p:spPr bwMode="auto">
          <a:xfrm>
            <a:off x="457200" y="1371600"/>
            <a:ext cx="2665296" cy="1752600"/>
          </a:xfrm>
          <a:prstGeom prst="rect">
            <a:avLst/>
          </a:prstGeom>
          <a:noFill/>
        </p:spPr>
      </p:pic>
      <p:sp>
        <p:nvSpPr>
          <p:cNvPr id="6" name="Oval 5"/>
          <p:cNvSpPr/>
          <p:nvPr/>
        </p:nvSpPr>
        <p:spPr>
          <a:xfrm>
            <a:off x="1447800" y="2438400"/>
            <a:ext cx="609600" cy="609600"/>
          </a:xfrm>
          <a:prstGeom prst="ellipse">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962400" y="1371600"/>
            <a:ext cx="4495800" cy="2215991"/>
          </a:xfrm>
          <a:prstGeom prst="rect">
            <a:avLst/>
          </a:prstGeom>
          <a:noFill/>
        </p:spPr>
        <p:txBody>
          <a:bodyPr wrap="square" rtlCol="0">
            <a:spAutoFit/>
          </a:bodyPr>
          <a:lstStyle/>
          <a:p>
            <a:r>
              <a:rPr lang="en-US" sz="2400" dirty="0"/>
              <a:t>The stage of the economy's </a:t>
            </a:r>
            <a:r>
              <a:rPr lang="en-US" sz="2400" u="sng" dirty="0">
                <a:hlinkClick r:id="rId3"/>
              </a:rPr>
              <a:t>business</a:t>
            </a:r>
            <a:r>
              <a:rPr lang="en-US" sz="2400" dirty="0"/>
              <a:t> cycle that marks the end of a period of declining business activity and </a:t>
            </a:r>
            <a:r>
              <a:rPr lang="en-US" sz="2400" dirty="0" smtClean="0"/>
              <a:t>begins the </a:t>
            </a:r>
            <a:r>
              <a:rPr lang="en-US" sz="2400" dirty="0"/>
              <a:t>transition to expansion. </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CYCLE</a:t>
            </a:r>
            <a:endParaRPr lang="en-US" dirty="0"/>
          </a:p>
        </p:txBody>
      </p:sp>
      <p:sp>
        <p:nvSpPr>
          <p:cNvPr id="7" name="TextBox 6"/>
          <p:cNvSpPr txBox="1"/>
          <p:nvPr/>
        </p:nvSpPr>
        <p:spPr>
          <a:xfrm>
            <a:off x="1447800" y="1295400"/>
            <a:ext cx="5867400" cy="646331"/>
          </a:xfrm>
          <a:prstGeom prst="rect">
            <a:avLst/>
          </a:prstGeom>
          <a:noFill/>
        </p:spPr>
        <p:txBody>
          <a:bodyPr wrap="square" rtlCol="0">
            <a:spAutoFit/>
          </a:bodyPr>
          <a:lstStyle/>
          <a:p>
            <a:r>
              <a:rPr lang="en-US" dirty="0" smtClean="0"/>
              <a:t>The continuous sequence of ups and downs in the economy.</a:t>
            </a:r>
          </a:p>
          <a:p>
            <a:endParaRPr lang="en-US" dirty="0"/>
          </a:p>
        </p:txBody>
      </p:sp>
      <p:pic>
        <p:nvPicPr>
          <p:cNvPr id="46082" name="Picture 2" descr="Trough"/>
          <p:cNvPicPr>
            <a:picLocks noChangeAspect="1" noChangeArrowheads="1"/>
          </p:cNvPicPr>
          <p:nvPr/>
        </p:nvPicPr>
        <p:blipFill>
          <a:blip r:embed="rId2" cstate="print"/>
          <a:srcRect/>
          <a:stretch>
            <a:fillRect/>
          </a:stretch>
        </p:blipFill>
        <p:spPr bwMode="auto">
          <a:xfrm>
            <a:off x="1524000" y="1981200"/>
            <a:ext cx="5867400" cy="391160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DEMAND</a:t>
            </a:r>
            <a:endParaRPr lang="en-US" dirty="0"/>
          </a:p>
        </p:txBody>
      </p:sp>
      <p:sp>
        <p:nvSpPr>
          <p:cNvPr id="4" name="Rectangle 3"/>
          <p:cNvSpPr/>
          <p:nvPr/>
        </p:nvSpPr>
        <p:spPr>
          <a:xfrm>
            <a:off x="838200" y="1524000"/>
            <a:ext cx="7543800" cy="4093428"/>
          </a:xfrm>
          <a:prstGeom prst="rect">
            <a:avLst/>
          </a:prstGeom>
        </p:spPr>
        <p:txBody>
          <a:bodyPr wrap="square">
            <a:spAutoFit/>
          </a:bodyPr>
          <a:lstStyle/>
          <a:p>
            <a:r>
              <a:rPr lang="en-US" sz="2000" b="1" dirty="0"/>
              <a:t>What Does </a:t>
            </a:r>
            <a:r>
              <a:rPr lang="en-US" sz="2000" b="1" i="1" dirty="0"/>
              <a:t>Aggregate Demand</a:t>
            </a:r>
            <a:r>
              <a:rPr lang="en-US" sz="2000" b="1" dirty="0"/>
              <a:t> Mean?</a:t>
            </a:r>
            <a:r>
              <a:rPr lang="en-US" sz="2000" dirty="0"/>
              <a:t/>
            </a:r>
            <a:br>
              <a:rPr lang="en-US" sz="2000" dirty="0"/>
            </a:br>
            <a:r>
              <a:rPr lang="en-US" sz="2400" dirty="0"/>
              <a:t>The total amount of goods and services demanded in the economy at a given overall price level and in a given time period. It is represented by the aggregate-demand curve, which describes the relationship between price levels and the quantity of output that firms are willing to provide. Normally there is a negative relationship between aggregate demand and the price level. </a:t>
            </a:r>
            <a:endParaRPr lang="en-US" sz="2400" dirty="0" smtClean="0"/>
          </a:p>
          <a:p>
            <a:endParaRPr lang="en-US" sz="2400" dirty="0"/>
          </a:p>
          <a:p>
            <a:r>
              <a:rPr lang="en-US" sz="2400" dirty="0" smtClean="0"/>
              <a:t>Also </a:t>
            </a:r>
            <a:r>
              <a:rPr lang="en-US" sz="2400" dirty="0"/>
              <a:t>known as "total spending". </a:t>
            </a:r>
            <a:br>
              <a:rPr lang="en-US" sz="2400" dirty="0"/>
            </a:b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143000"/>
          </a:xfrm>
        </p:spPr>
        <p:txBody>
          <a:bodyPr/>
          <a:lstStyle/>
          <a:p>
            <a:pPr eaLnBrk="1" hangingPunct="1"/>
            <a:r>
              <a:rPr lang="en-US" dirty="0" smtClean="0"/>
              <a:t>AGGREGATE DEMAND</a:t>
            </a:r>
          </a:p>
        </p:txBody>
      </p:sp>
      <p:sp>
        <p:nvSpPr>
          <p:cNvPr id="5" name="Rectangle 5"/>
          <p:cNvSpPr txBox="1">
            <a:spLocks noChangeArrowheads="1"/>
          </p:cNvSpPr>
          <p:nvPr/>
        </p:nvSpPr>
        <p:spPr>
          <a:xfrm>
            <a:off x="4648200" y="16002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1" u="none" strike="noStrike" kern="1200" cap="none" spc="0" normalizeH="0" baseline="0" noProof="0" smtClean="0">
                <a:ln>
                  <a:noFill/>
                </a:ln>
                <a:solidFill>
                  <a:schemeClr val="tx1"/>
                </a:solidFill>
                <a:effectLst/>
                <a:uLnTx/>
                <a:uFillTx/>
                <a:latin typeface="Garamond" pitchFamily="18" charset="0"/>
                <a:ea typeface="+mn-ea"/>
                <a:cs typeface="Times New Roman" pitchFamily="18" charset="0"/>
              </a:rPr>
              <a:t>Aggregate demand</a:t>
            </a:r>
            <a:r>
              <a:rPr kumimoji="0" lang="en-US" sz="2400" b="0" i="0" u="none" strike="noStrike" kern="1200" cap="none" spc="0" normalizeH="0" baseline="0" noProof="0" smtClean="0">
                <a:ln>
                  <a:noFill/>
                </a:ln>
                <a:solidFill>
                  <a:schemeClr val="tx1"/>
                </a:solidFill>
                <a:effectLst/>
                <a:uLnTx/>
                <a:uFillTx/>
                <a:latin typeface="Garamond" pitchFamily="18" charset="0"/>
                <a:ea typeface="+mn-ea"/>
                <a:cs typeface="Times New Roman" pitchFamily="18" charset="0"/>
              </a:rPr>
              <a:t> is the total demand for goods and services in the economy.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Garamond" pitchFamily="18" charset="0"/>
                <a:ea typeface="+mn-ea"/>
                <a:cs typeface="Times New Roman" pitchFamily="18" charset="0"/>
              </a:rPr>
              <a:t>The </a:t>
            </a:r>
            <a:r>
              <a:rPr kumimoji="0" lang="en-US" sz="2400" b="1" i="1" u="none" strike="noStrike" kern="1200" cap="none" spc="0" normalizeH="0" baseline="0" noProof="0" smtClean="0">
                <a:ln>
                  <a:noFill/>
                </a:ln>
                <a:solidFill>
                  <a:schemeClr val="tx1"/>
                </a:solidFill>
                <a:effectLst/>
                <a:uLnTx/>
                <a:uFillTx/>
                <a:latin typeface="Garamond" pitchFamily="18" charset="0"/>
                <a:ea typeface="+mn-ea"/>
                <a:cs typeface="Times New Roman" pitchFamily="18" charset="0"/>
              </a:rPr>
              <a:t>aggregate demand (AD) curve</a:t>
            </a:r>
            <a:r>
              <a:rPr kumimoji="0" lang="en-US" sz="2400" b="0" i="0" u="none" strike="noStrike" kern="1200" cap="none" spc="0" normalizeH="0" baseline="0" noProof="0" smtClean="0">
                <a:ln>
                  <a:noFill/>
                </a:ln>
                <a:solidFill>
                  <a:schemeClr val="tx1"/>
                </a:solidFill>
                <a:effectLst/>
                <a:uLnTx/>
                <a:uFillTx/>
                <a:latin typeface="Garamond" pitchFamily="18" charset="0"/>
                <a:ea typeface="+mn-ea"/>
                <a:cs typeface="Times New Roman" pitchFamily="18" charset="0"/>
              </a:rPr>
              <a:t> is a curve that shows the relationship between the price level and the quantity of real GDP demanded by households, firms, and the government.</a:t>
            </a:r>
            <a:endParaRPr kumimoji="0" lang="en-US" sz="2400" b="0" i="0" u="none" strike="noStrike" kern="1200" cap="none" spc="0" normalizeH="0" baseline="0" noProof="0" smtClean="0">
              <a:ln>
                <a:noFill/>
              </a:ln>
              <a:solidFill>
                <a:schemeClr val="tx1"/>
              </a:solidFill>
              <a:effectLst/>
              <a:uLnTx/>
              <a:uFillTx/>
              <a:latin typeface="Garamond"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smtClean="0">
              <a:ln>
                <a:noFill/>
              </a:ln>
              <a:solidFill>
                <a:schemeClr val="tx1"/>
              </a:solidFill>
              <a:effectLst/>
              <a:uLnTx/>
              <a:uFillTx/>
              <a:latin typeface="Garamond" pitchFamily="18" charset="0"/>
              <a:ea typeface="+mn-ea"/>
              <a:cs typeface="+mn-cs"/>
            </a:endParaRPr>
          </a:p>
        </p:txBody>
      </p:sp>
      <p:pic>
        <p:nvPicPr>
          <p:cNvPr id="6" name="Picture 6" descr="fig24-2"/>
          <p:cNvPicPr>
            <a:picLocks noChangeAspect="1" noChangeArrowheads="1"/>
          </p:cNvPicPr>
          <p:nvPr/>
        </p:nvPicPr>
        <p:blipFill>
          <a:blip r:embed="rId2" cstate="print"/>
          <a:srcRect/>
          <a:stretch>
            <a:fillRect/>
          </a:stretch>
        </p:blipFill>
        <p:spPr>
          <a:xfrm>
            <a:off x="381000" y="1905000"/>
            <a:ext cx="3962400" cy="3662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DEMAND</a:t>
            </a:r>
            <a:endParaRPr lang="en-US" dirty="0"/>
          </a:p>
        </p:txBody>
      </p:sp>
      <p:sp>
        <p:nvSpPr>
          <p:cNvPr id="4" name="Rectangle 3"/>
          <p:cNvSpPr/>
          <p:nvPr/>
        </p:nvSpPr>
        <p:spPr>
          <a:xfrm>
            <a:off x="685800" y="1905000"/>
            <a:ext cx="7696200" cy="4555093"/>
          </a:xfrm>
          <a:prstGeom prst="rect">
            <a:avLst/>
          </a:prstGeom>
        </p:spPr>
        <p:txBody>
          <a:bodyPr wrap="square">
            <a:spAutoFit/>
          </a:bodyPr>
          <a:lstStyle/>
          <a:p>
            <a:r>
              <a:rPr lang="en-US" sz="2400" dirty="0"/>
              <a:t>Aggregate demand is the demand for the gross domestic product (GDP) of a country, and is represented by this formula: </a:t>
            </a:r>
            <a:br>
              <a:rPr lang="en-US" sz="2400" dirty="0"/>
            </a:br>
            <a:r>
              <a:rPr lang="en-US" sz="2400" dirty="0"/>
              <a:t/>
            </a:r>
            <a:br>
              <a:rPr lang="en-US" sz="2400" dirty="0"/>
            </a:br>
            <a:r>
              <a:rPr lang="en-US" sz="2400" dirty="0"/>
              <a:t>Aggregate Demand (AD) = C + I + G + (X-M)   </a:t>
            </a:r>
            <a:endParaRPr lang="en-US" sz="2400" dirty="0" smtClean="0"/>
          </a:p>
          <a:p>
            <a:endParaRPr lang="en-US" sz="800" dirty="0"/>
          </a:p>
          <a:p>
            <a:r>
              <a:rPr lang="en-US" sz="2400" dirty="0" smtClean="0"/>
              <a:t>C </a:t>
            </a:r>
            <a:r>
              <a:rPr lang="en-US" sz="2400" dirty="0"/>
              <a:t>= Consumers' expenditures on goods and services. </a:t>
            </a:r>
            <a:endParaRPr lang="en-US" sz="2400" dirty="0" smtClean="0"/>
          </a:p>
          <a:p>
            <a:r>
              <a:rPr lang="en-US" sz="2400" dirty="0" smtClean="0"/>
              <a:t>I </a:t>
            </a:r>
            <a:r>
              <a:rPr lang="en-US" sz="2400" dirty="0"/>
              <a:t>= </a:t>
            </a:r>
            <a:r>
              <a:rPr lang="en-US" sz="2400" u="sng" dirty="0">
                <a:hlinkClick r:id="rId2"/>
              </a:rPr>
              <a:t>Investment</a:t>
            </a:r>
            <a:r>
              <a:rPr lang="en-US" sz="2400" dirty="0"/>
              <a:t> spending by companies on capital goods. </a:t>
            </a:r>
            <a:endParaRPr lang="en-US" sz="2400" dirty="0" smtClean="0"/>
          </a:p>
          <a:p>
            <a:r>
              <a:rPr lang="en-US" sz="2400" dirty="0" smtClean="0"/>
              <a:t>G </a:t>
            </a:r>
            <a:r>
              <a:rPr lang="en-US" sz="2400" dirty="0"/>
              <a:t>= Government expenditures on publicly provided goods and services. </a:t>
            </a:r>
            <a:endParaRPr lang="en-US" sz="2400" dirty="0" smtClean="0"/>
          </a:p>
          <a:p>
            <a:r>
              <a:rPr lang="en-US" sz="2400" dirty="0" smtClean="0"/>
              <a:t>X </a:t>
            </a:r>
            <a:r>
              <a:rPr lang="en-US" sz="2400" dirty="0"/>
              <a:t>= Exports of goods and services. </a:t>
            </a:r>
            <a:endParaRPr lang="en-US" sz="2400" dirty="0" smtClean="0"/>
          </a:p>
          <a:p>
            <a:r>
              <a:rPr lang="en-US" sz="2400" dirty="0" smtClean="0"/>
              <a:t>M </a:t>
            </a:r>
            <a:r>
              <a:rPr lang="en-US" sz="2400" dirty="0"/>
              <a:t>= Imports of goods and services.</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SUPPLY</a:t>
            </a:r>
            <a:endParaRPr lang="en-US" dirty="0"/>
          </a:p>
        </p:txBody>
      </p:sp>
      <p:sp>
        <p:nvSpPr>
          <p:cNvPr id="4" name="Rectangle 3"/>
          <p:cNvSpPr/>
          <p:nvPr/>
        </p:nvSpPr>
        <p:spPr>
          <a:xfrm>
            <a:off x="762000" y="1981200"/>
            <a:ext cx="7620000" cy="4524315"/>
          </a:xfrm>
          <a:prstGeom prst="rect">
            <a:avLst/>
          </a:prstGeom>
        </p:spPr>
        <p:txBody>
          <a:bodyPr wrap="square">
            <a:spAutoFit/>
          </a:bodyPr>
          <a:lstStyle/>
          <a:p>
            <a:r>
              <a:rPr lang="en-US" sz="2400" b="1" dirty="0"/>
              <a:t>What Does </a:t>
            </a:r>
            <a:r>
              <a:rPr lang="en-US" sz="2400" b="1" i="1" dirty="0"/>
              <a:t>Aggregate Supply</a:t>
            </a:r>
            <a:r>
              <a:rPr lang="en-US" sz="2400" b="1" dirty="0"/>
              <a:t> Mean?</a:t>
            </a:r>
            <a:r>
              <a:rPr lang="en-US" sz="2400" dirty="0"/>
              <a:t/>
            </a:r>
            <a:br>
              <a:rPr lang="en-US" sz="2400" dirty="0"/>
            </a:br>
            <a:r>
              <a:rPr lang="en-US" sz="2400" dirty="0"/>
              <a:t>The total supply of goods and services produced within an economy at a given overall price level in a given time period. It is represented by the aggregate-supply curve, which describes the relationship between price levels and the quantity of output that firms are willing to provide. Normally, there is a positive relationship between aggregate supply and the price level. Rising prices are usually signals for </a:t>
            </a:r>
            <a:r>
              <a:rPr lang="en-US" sz="2400" u="sng" dirty="0">
                <a:hlinkClick r:id="rId2"/>
              </a:rPr>
              <a:t>businesses</a:t>
            </a:r>
            <a:r>
              <a:rPr lang="en-US" sz="2400" dirty="0"/>
              <a:t> to expand production to meet a higher level of aggregate demand.  </a:t>
            </a:r>
            <a:br>
              <a:rPr lang="en-US" sz="2400" dirty="0"/>
            </a:br>
            <a:r>
              <a:rPr lang="en-US" sz="2400" dirty="0"/>
              <a:t/>
            </a:r>
            <a:br>
              <a:rPr lang="en-US" sz="2400" dirty="0"/>
            </a:br>
            <a:r>
              <a:rPr lang="en-US" sz="2400" dirty="0"/>
              <a:t>Also known as "total output".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SUPPLY</a:t>
            </a:r>
            <a:endParaRPr lang="en-US" dirty="0"/>
          </a:p>
        </p:txBody>
      </p:sp>
      <p:sp>
        <p:nvSpPr>
          <p:cNvPr id="4" name="Rectangle 6"/>
          <p:cNvSpPr txBox="1">
            <a:spLocks noChangeArrowheads="1"/>
          </p:cNvSpPr>
          <p:nvPr/>
        </p:nvSpPr>
        <p:spPr>
          <a:xfrm>
            <a:off x="4648200" y="16002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Garamond" pitchFamily="18" charset="0"/>
                <a:ea typeface="+mn-ea"/>
                <a:cs typeface="+mn-cs"/>
              </a:rPr>
              <a:t>In the short run, the aggregate supply curve (the price/output response curve) has a positive slope.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Garamond" pitchFamily="18" charset="0"/>
                <a:ea typeface="+mn-ea"/>
                <a:cs typeface="+mn-cs"/>
              </a:rPr>
              <a:t>At low levels of aggregate output, the curve is fairly flat.  As the economy approaches capacity, the curve becomes nearly vertical.  At capacity, the curve is vertical.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Garamond" pitchFamily="18" charset="0"/>
              <a:ea typeface="+mn-ea"/>
              <a:cs typeface="+mn-cs"/>
            </a:endParaRPr>
          </a:p>
        </p:txBody>
      </p:sp>
      <p:cxnSp>
        <p:nvCxnSpPr>
          <p:cNvPr id="5" name="Straight Connector 4"/>
          <p:cNvCxnSpPr/>
          <p:nvPr/>
        </p:nvCxnSpPr>
        <p:spPr>
          <a:xfrm rot="5400000">
            <a:off x="-1219199" y="3886200"/>
            <a:ext cx="3657600" cy="3175"/>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381000" y="5334000"/>
            <a:ext cx="3124200"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rot="5400000" flipH="1" flipV="1">
            <a:off x="647700" y="2552700"/>
            <a:ext cx="2514600" cy="2438400"/>
          </a:xfrm>
          <a:prstGeom prst="line">
            <a:avLst/>
          </a:prstGeom>
        </p:spPr>
        <p:style>
          <a:lnRef idx="2">
            <a:schemeClr val="accent2"/>
          </a:lnRef>
          <a:fillRef idx="0">
            <a:schemeClr val="accent2"/>
          </a:fillRef>
          <a:effectRef idx="1">
            <a:schemeClr val="accent2"/>
          </a:effectRef>
          <a:fontRef idx="minor">
            <a:schemeClr val="tx1"/>
          </a:fontRef>
        </p:style>
      </p:cxnSp>
      <p:sp>
        <p:nvSpPr>
          <p:cNvPr id="8" name="TextBox 12"/>
          <p:cNvSpPr txBox="1">
            <a:spLocks noChangeArrowheads="1"/>
          </p:cNvSpPr>
          <p:nvPr/>
        </p:nvSpPr>
        <p:spPr bwMode="auto">
          <a:xfrm>
            <a:off x="3200400" y="2362200"/>
            <a:ext cx="609600" cy="369888"/>
          </a:xfrm>
          <a:prstGeom prst="rect">
            <a:avLst/>
          </a:prstGeom>
          <a:noFill/>
          <a:ln w="9525">
            <a:noFill/>
            <a:miter lim="800000"/>
            <a:headEnd/>
            <a:tailEnd/>
          </a:ln>
        </p:spPr>
        <p:txBody>
          <a:bodyPr>
            <a:spAutoFit/>
          </a:bodyPr>
          <a:lstStyle/>
          <a:p>
            <a:r>
              <a:rPr lang="en-US"/>
              <a:t>AS</a:t>
            </a:r>
          </a:p>
        </p:txBody>
      </p:sp>
      <p:sp>
        <p:nvSpPr>
          <p:cNvPr id="9" name="TextBox 13"/>
          <p:cNvSpPr txBox="1">
            <a:spLocks noChangeArrowheads="1"/>
          </p:cNvSpPr>
          <p:nvPr/>
        </p:nvSpPr>
        <p:spPr bwMode="auto">
          <a:xfrm>
            <a:off x="3124200" y="5562600"/>
            <a:ext cx="1219200" cy="646113"/>
          </a:xfrm>
          <a:prstGeom prst="rect">
            <a:avLst/>
          </a:prstGeom>
          <a:noFill/>
          <a:ln w="9525">
            <a:noFill/>
            <a:miter lim="800000"/>
            <a:headEnd/>
            <a:tailEnd/>
          </a:ln>
        </p:spPr>
        <p:txBody>
          <a:bodyPr>
            <a:spAutoFit/>
          </a:bodyPr>
          <a:lstStyle/>
          <a:p>
            <a:pPr algn="ctr"/>
            <a:r>
              <a:rPr lang="en-US"/>
              <a:t>Real GDP Y</a:t>
            </a:r>
          </a:p>
        </p:txBody>
      </p:sp>
      <p:sp>
        <p:nvSpPr>
          <p:cNvPr id="10" name="TextBox 14"/>
          <p:cNvSpPr txBox="1">
            <a:spLocks noChangeArrowheads="1"/>
          </p:cNvSpPr>
          <p:nvPr/>
        </p:nvSpPr>
        <p:spPr bwMode="auto">
          <a:xfrm>
            <a:off x="152400" y="1524000"/>
            <a:ext cx="1447800" cy="369888"/>
          </a:xfrm>
          <a:prstGeom prst="rect">
            <a:avLst/>
          </a:prstGeom>
          <a:noFill/>
          <a:ln w="9525">
            <a:noFill/>
            <a:miter lim="800000"/>
            <a:headEnd/>
            <a:tailEnd/>
          </a:ln>
        </p:spPr>
        <p:txBody>
          <a:bodyPr>
            <a:spAutoFit/>
          </a:bodyPr>
          <a:lstStyle/>
          <a:p>
            <a:r>
              <a:rPr lang="en-US"/>
              <a:t>Price Level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SUPPLY</a:t>
            </a:r>
            <a:endParaRPr lang="en-US" dirty="0"/>
          </a:p>
        </p:txBody>
      </p:sp>
      <p:sp>
        <p:nvSpPr>
          <p:cNvPr id="4" name="Rectangle 3"/>
          <p:cNvSpPr/>
          <p:nvPr/>
        </p:nvSpPr>
        <p:spPr>
          <a:xfrm>
            <a:off x="533400" y="1295400"/>
            <a:ext cx="8077200" cy="5170646"/>
          </a:xfrm>
          <a:prstGeom prst="rect">
            <a:avLst/>
          </a:prstGeom>
        </p:spPr>
        <p:txBody>
          <a:bodyPr wrap="square">
            <a:spAutoFit/>
          </a:bodyPr>
          <a:lstStyle/>
          <a:p>
            <a:r>
              <a:rPr lang="en-US" sz="2400" dirty="0"/>
              <a:t>A shift in aggregate supply can be attributed to a number of variables. These include </a:t>
            </a:r>
            <a:endParaRPr lang="en-US" sz="2400" dirty="0" smtClean="0"/>
          </a:p>
          <a:p>
            <a:pPr lvl="1">
              <a:buFont typeface="Arial" pitchFamily="34" charset="0"/>
              <a:buChar char="•"/>
            </a:pPr>
            <a:r>
              <a:rPr lang="en-US" sz="2400" dirty="0" smtClean="0"/>
              <a:t>changes </a:t>
            </a:r>
            <a:r>
              <a:rPr lang="en-US" sz="2400" dirty="0"/>
              <a:t>in the size and quality of labor, technological innovations, increase in wages, increase in production costs, </a:t>
            </a:r>
            <a:endParaRPr lang="en-US" sz="2400" dirty="0" smtClean="0"/>
          </a:p>
          <a:p>
            <a:pPr lvl="1">
              <a:buFont typeface="Arial" pitchFamily="34" charset="0"/>
              <a:buChar char="•"/>
            </a:pPr>
            <a:r>
              <a:rPr lang="en-US" sz="2400" dirty="0" smtClean="0"/>
              <a:t>changes </a:t>
            </a:r>
            <a:r>
              <a:rPr lang="en-US" sz="2400" dirty="0"/>
              <a:t>in producer </a:t>
            </a:r>
            <a:r>
              <a:rPr lang="en-US" sz="2400" u="sng" dirty="0">
                <a:hlinkClick r:id="rId2"/>
              </a:rPr>
              <a:t>taxes</a:t>
            </a:r>
            <a:r>
              <a:rPr lang="en-US" sz="2400" dirty="0"/>
              <a:t> and subsidies, and changes in inflation. </a:t>
            </a:r>
            <a:endParaRPr lang="en-US" sz="2400" dirty="0" smtClean="0"/>
          </a:p>
          <a:p>
            <a:pPr lvl="1">
              <a:buFont typeface="Arial" pitchFamily="34" charset="0"/>
              <a:buChar char="•"/>
            </a:pPr>
            <a:r>
              <a:rPr lang="en-US" sz="2400" dirty="0" smtClean="0"/>
              <a:t>In </a:t>
            </a:r>
            <a:r>
              <a:rPr lang="en-US" sz="2400" dirty="0"/>
              <a:t>the short run, aggregate supply responds to higher demand (and prices) by bringing more inputs into the production process and increasing utilization of current inputs. </a:t>
            </a:r>
            <a:endParaRPr lang="en-US" sz="2400" dirty="0" smtClean="0"/>
          </a:p>
          <a:p>
            <a:pPr lvl="1">
              <a:buFont typeface="Arial" pitchFamily="34" charset="0"/>
              <a:buChar char="•"/>
            </a:pPr>
            <a:r>
              <a:rPr lang="en-US" sz="2400" dirty="0" smtClean="0"/>
              <a:t>In </a:t>
            </a:r>
            <a:r>
              <a:rPr lang="en-US" sz="2400" dirty="0"/>
              <a:t>the long run, however, aggregate supply is not affected by the price level and is driven only by improvements in productivity and efficiency. </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SHIFTS IN AS AND AD</a:t>
            </a:r>
            <a:endParaRPr lang="en-US" dirty="0"/>
          </a:p>
        </p:txBody>
      </p:sp>
      <p:pic>
        <p:nvPicPr>
          <p:cNvPr id="1026" name="Picture 2"/>
          <p:cNvPicPr>
            <a:picLocks noChangeAspect="1" noChangeArrowheads="1"/>
          </p:cNvPicPr>
          <p:nvPr/>
        </p:nvPicPr>
        <p:blipFill>
          <a:blip r:embed="rId2" cstate="print"/>
          <a:srcRect l="40410" t="19792" r="7467" b="8333"/>
          <a:stretch>
            <a:fillRect/>
          </a:stretch>
        </p:blipFill>
        <p:spPr bwMode="auto">
          <a:xfrm>
            <a:off x="1143000" y="1371600"/>
            <a:ext cx="67818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AGGREGATE SUPPLY</a:t>
            </a:r>
            <a:endParaRPr lang="en-US" dirty="0"/>
          </a:p>
        </p:txBody>
      </p:sp>
      <p:sp>
        <p:nvSpPr>
          <p:cNvPr id="4" name="Rectangle 8"/>
          <p:cNvSpPr txBox="1">
            <a:spLocks noChangeArrowheads="1"/>
          </p:cNvSpPr>
          <p:nvPr/>
        </p:nvSpPr>
        <p:spPr>
          <a:xfrm>
            <a:off x="609600" y="1600200"/>
            <a:ext cx="3733800" cy="1447800"/>
          </a:xfrm>
          <a:prstGeom prst="rect">
            <a:avLst/>
          </a:prstGeom>
          <a:noFill/>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Garamond" pitchFamily="18" charset="0"/>
                <a:ea typeface="+mn-ea"/>
                <a:cs typeface="+mn-cs"/>
              </a:rPr>
              <a:t>A leftward shift of the </a:t>
            </a:r>
            <a:r>
              <a:rPr kumimoji="0" lang="en-US" sz="3200" b="0" i="1" u="none" strike="noStrike" kern="1200" cap="none" spc="0" normalizeH="0" baseline="0" noProof="0" smtClean="0">
                <a:ln>
                  <a:noFill/>
                </a:ln>
                <a:solidFill>
                  <a:schemeClr val="tx1"/>
                </a:solidFill>
                <a:effectLst/>
                <a:uLnTx/>
                <a:uFillTx/>
                <a:latin typeface="Garamond" pitchFamily="18" charset="0"/>
                <a:ea typeface="+mn-ea"/>
                <a:cs typeface="+mn-cs"/>
              </a:rPr>
              <a:t>AS</a:t>
            </a:r>
            <a:r>
              <a:rPr kumimoji="0" lang="en-US" sz="3200" b="0" i="0" u="none" strike="noStrike" kern="1200" cap="none" spc="0" normalizeH="0" baseline="0" noProof="0" smtClean="0">
                <a:ln>
                  <a:noFill/>
                </a:ln>
                <a:solidFill>
                  <a:schemeClr val="tx1"/>
                </a:solidFill>
                <a:effectLst/>
                <a:uLnTx/>
                <a:uFillTx/>
                <a:latin typeface="Garamond" pitchFamily="18" charset="0"/>
                <a:ea typeface="+mn-ea"/>
                <a:cs typeface="+mn-cs"/>
              </a:rPr>
              <a:t> curve could be caused by cost shocks.</a:t>
            </a:r>
          </a:p>
        </p:txBody>
      </p:sp>
      <p:pic>
        <p:nvPicPr>
          <p:cNvPr id="5" name="Picture 9" descr="fig24-7a"/>
          <p:cNvPicPr>
            <a:picLocks noChangeAspect="1" noChangeArrowheads="1"/>
          </p:cNvPicPr>
          <p:nvPr/>
        </p:nvPicPr>
        <p:blipFill>
          <a:blip r:embed="rId2" cstate="print"/>
          <a:srcRect/>
          <a:stretch>
            <a:fillRect/>
          </a:stretch>
        </p:blipFill>
        <p:spPr bwMode="auto">
          <a:xfrm>
            <a:off x="457200" y="3505200"/>
            <a:ext cx="4079875" cy="3178175"/>
          </a:xfrm>
          <a:prstGeom prst="rect">
            <a:avLst/>
          </a:prstGeom>
          <a:noFill/>
          <a:ln w="9525">
            <a:noFill/>
            <a:miter lim="800000"/>
            <a:headEnd/>
            <a:tailEnd/>
          </a:ln>
        </p:spPr>
      </p:pic>
      <p:sp>
        <p:nvSpPr>
          <p:cNvPr id="6" name="Rectangle 10"/>
          <p:cNvSpPr txBox="1">
            <a:spLocks noChangeArrowheads="1"/>
          </p:cNvSpPr>
          <p:nvPr/>
        </p:nvSpPr>
        <p:spPr>
          <a:xfrm>
            <a:off x="4648200" y="1219200"/>
            <a:ext cx="4038600" cy="4906963"/>
          </a:xfrm>
          <a:prstGeom prst="rect">
            <a:avLst/>
          </a:prstGeom>
        </p:spPr>
        <p:txBody>
          <a:bodyPr/>
          <a:lstStyle/>
          <a:p>
            <a:pPr marL="342900" marR="0" lvl="0" indent="-342900" algn="l" defTabSz="914400" rtl="0" eaLnBrk="1" fontAlgn="auto" latinLnBrk="0" hangingPunct="1">
              <a:lnSpc>
                <a:spcPct val="100000"/>
              </a:lnSpc>
              <a:spcBef>
                <a:spcPct val="25000"/>
              </a:spcBef>
              <a:spcAft>
                <a:spcPct val="2500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Garamond" pitchFamily="18" charset="0"/>
                <a:ea typeface="+mn-ea"/>
                <a:cs typeface="+mn-cs"/>
              </a:rPr>
              <a:t>A decrease in costs, economic growth, or public policy, can cause a rightward shift of the </a:t>
            </a:r>
            <a:r>
              <a:rPr kumimoji="0" lang="en-US" sz="3200" b="0" i="1"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Garamond" pitchFamily="18" charset="0"/>
                <a:ea typeface="+mn-ea"/>
                <a:cs typeface="+mn-cs"/>
              </a:rPr>
              <a:t>AS</a:t>
            </a:r>
            <a:r>
              <a:rPr kumimoji="0" 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Garamond" pitchFamily="18" charset="0"/>
                <a:ea typeface="+mn-ea"/>
                <a:cs typeface="+mn-cs"/>
              </a:rPr>
              <a:t> curve</a:t>
            </a:r>
            <a:r>
              <a:rPr kumimoji="0" lang="en-US" sz="3200" b="0" i="0" u="none" strike="noStrike" kern="120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a:t>
            </a:r>
          </a:p>
        </p:txBody>
      </p:sp>
      <p:pic>
        <p:nvPicPr>
          <p:cNvPr id="7" name="Picture 11" descr="fig24-7b"/>
          <p:cNvPicPr>
            <a:picLocks noChangeAspect="1" noChangeArrowheads="1"/>
          </p:cNvPicPr>
          <p:nvPr/>
        </p:nvPicPr>
        <p:blipFill>
          <a:blip r:embed="rId3" cstate="print"/>
          <a:srcRect/>
          <a:stretch>
            <a:fillRect/>
          </a:stretch>
        </p:blipFill>
        <p:spPr bwMode="auto">
          <a:xfrm>
            <a:off x="4572000" y="3505200"/>
            <a:ext cx="4079875" cy="317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ou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THROUGHOUT OUR  HISTORY</a:t>
            </a:r>
            <a:endParaRPr lang="en-US" dirty="0"/>
          </a:p>
        </p:txBody>
      </p:sp>
      <p:pic>
        <p:nvPicPr>
          <p:cNvPr id="44034" name="Picture 2"/>
          <p:cNvPicPr>
            <a:picLocks noChangeAspect="1" noChangeArrowheads="1"/>
          </p:cNvPicPr>
          <p:nvPr/>
        </p:nvPicPr>
        <p:blipFill>
          <a:blip r:embed="rId2" cstate="print"/>
          <a:srcRect l="12885" t="16667" r="26794" b="10417"/>
          <a:stretch>
            <a:fillRect/>
          </a:stretch>
        </p:blipFill>
        <p:spPr bwMode="auto">
          <a:xfrm>
            <a:off x="609600" y="1295400"/>
            <a:ext cx="78486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SUPPLY</a:t>
            </a:r>
            <a:endParaRPr lang="en-US" dirty="0"/>
          </a:p>
        </p:txBody>
      </p:sp>
      <p:grpSp>
        <p:nvGrpSpPr>
          <p:cNvPr id="4" name="Group 5"/>
          <p:cNvGrpSpPr>
            <a:grpSpLocks/>
          </p:cNvGrpSpPr>
          <p:nvPr/>
        </p:nvGrpSpPr>
        <p:grpSpPr bwMode="auto">
          <a:xfrm>
            <a:off x="0" y="1143000"/>
            <a:ext cx="9144000" cy="5638800"/>
            <a:chOff x="24" y="880"/>
            <a:chExt cx="5709" cy="3242"/>
          </a:xfrm>
        </p:grpSpPr>
        <p:sp>
          <p:nvSpPr>
            <p:cNvPr id="5" name="Rectangle 6"/>
            <p:cNvSpPr>
              <a:spLocks noChangeArrowheads="1"/>
            </p:cNvSpPr>
            <p:nvPr/>
          </p:nvSpPr>
          <p:spPr bwMode="auto">
            <a:xfrm>
              <a:off x="2995" y="3342"/>
              <a:ext cx="1565"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6" name="Rectangle 7"/>
            <p:cNvSpPr>
              <a:spLocks noChangeArrowheads="1"/>
            </p:cNvSpPr>
            <p:nvPr/>
          </p:nvSpPr>
          <p:spPr bwMode="auto">
            <a:xfrm>
              <a:off x="2880" y="3342"/>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7" name="Rectangle 8"/>
            <p:cNvSpPr>
              <a:spLocks noChangeArrowheads="1"/>
            </p:cNvSpPr>
            <p:nvPr/>
          </p:nvSpPr>
          <p:spPr bwMode="auto">
            <a:xfrm>
              <a:off x="1152" y="3342"/>
              <a:ext cx="1728"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deregulation</a:t>
              </a:r>
            </a:p>
          </p:txBody>
        </p:sp>
        <p:sp useBgFill="1">
          <p:nvSpPr>
            <p:cNvPr id="8" name="Rectangle 9"/>
            <p:cNvSpPr>
              <a:spLocks noChangeArrowheads="1"/>
            </p:cNvSpPr>
            <p:nvPr/>
          </p:nvSpPr>
          <p:spPr bwMode="auto">
            <a:xfrm>
              <a:off x="4560" y="3496"/>
              <a:ext cx="1146"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9" name="Rectangle 10"/>
            <p:cNvSpPr>
              <a:spLocks noChangeArrowheads="1"/>
            </p:cNvSpPr>
            <p:nvPr/>
          </p:nvSpPr>
          <p:spPr bwMode="auto">
            <a:xfrm>
              <a:off x="2995" y="3496"/>
              <a:ext cx="1565"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10" name="Rectangle 11"/>
            <p:cNvSpPr>
              <a:spLocks noChangeArrowheads="1"/>
            </p:cNvSpPr>
            <p:nvPr/>
          </p:nvSpPr>
          <p:spPr bwMode="auto">
            <a:xfrm>
              <a:off x="2880" y="3496"/>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11" name="Rectangle 12"/>
            <p:cNvSpPr>
              <a:spLocks noChangeArrowheads="1"/>
            </p:cNvSpPr>
            <p:nvPr/>
          </p:nvSpPr>
          <p:spPr bwMode="auto">
            <a:xfrm>
              <a:off x="1152" y="3496"/>
              <a:ext cx="1728"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12" name="Rectangle 13"/>
            <p:cNvSpPr>
              <a:spLocks noChangeArrowheads="1"/>
            </p:cNvSpPr>
            <p:nvPr/>
          </p:nvSpPr>
          <p:spPr bwMode="auto">
            <a:xfrm>
              <a:off x="48" y="3496"/>
              <a:ext cx="1104"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useBgFill="1">
          <p:nvSpPr>
            <p:cNvPr id="13" name="Rectangle 14"/>
            <p:cNvSpPr>
              <a:spLocks noChangeArrowheads="1"/>
            </p:cNvSpPr>
            <p:nvPr/>
          </p:nvSpPr>
          <p:spPr bwMode="auto">
            <a:xfrm>
              <a:off x="4560" y="3650"/>
              <a:ext cx="1146" cy="462"/>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14" name="Rectangle 15"/>
            <p:cNvSpPr>
              <a:spLocks noChangeArrowheads="1"/>
            </p:cNvSpPr>
            <p:nvPr/>
          </p:nvSpPr>
          <p:spPr bwMode="auto">
            <a:xfrm>
              <a:off x="2995" y="3650"/>
              <a:ext cx="1565" cy="462"/>
            </a:xfrm>
            <a:prstGeom prst="rect">
              <a:avLst/>
            </a:prstGeom>
            <a:solidFill>
              <a:srgbClr val="000099"/>
            </a:solidFill>
            <a:ln w="9525">
              <a:noFill/>
              <a:miter lim="800000"/>
              <a:headEnd/>
              <a:tailEnd/>
            </a:ln>
          </p:spPr>
          <p:txBody>
            <a:bodyPr tIns="0" bIns="0"/>
            <a:lstStyle/>
            <a:p>
              <a:pPr>
                <a:spcBef>
                  <a:spcPct val="20000"/>
                </a:spcBef>
              </a:pPr>
              <a:r>
                <a:rPr lang="en-US" b="1">
                  <a:solidFill>
                    <a:schemeClr val="bg1"/>
                  </a:solidFill>
                </a:rPr>
                <a:t>Bad weather, natural disasters, destruction b/ wars</a:t>
              </a:r>
            </a:p>
          </p:txBody>
        </p:sp>
        <p:sp useBgFill="1">
          <p:nvSpPr>
            <p:cNvPr id="15" name="Rectangle 16"/>
            <p:cNvSpPr>
              <a:spLocks noChangeArrowheads="1"/>
            </p:cNvSpPr>
            <p:nvPr/>
          </p:nvSpPr>
          <p:spPr bwMode="auto">
            <a:xfrm>
              <a:off x="2880" y="3650"/>
              <a:ext cx="115" cy="462"/>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16" name="Rectangle 17"/>
            <p:cNvSpPr>
              <a:spLocks noChangeArrowheads="1"/>
            </p:cNvSpPr>
            <p:nvPr/>
          </p:nvSpPr>
          <p:spPr bwMode="auto">
            <a:xfrm>
              <a:off x="1152" y="3650"/>
              <a:ext cx="1728" cy="462"/>
            </a:xfrm>
            <a:prstGeom prst="rect">
              <a:avLst/>
            </a:prstGeom>
            <a:solidFill>
              <a:srgbClr val="000099"/>
            </a:solidFill>
            <a:ln w="9525">
              <a:noFill/>
              <a:miter lim="800000"/>
              <a:headEnd/>
              <a:tailEnd/>
            </a:ln>
          </p:spPr>
          <p:txBody>
            <a:bodyPr tIns="0" bIns="0"/>
            <a:lstStyle/>
            <a:p>
              <a:pPr>
                <a:spcBef>
                  <a:spcPct val="20000"/>
                </a:spcBef>
              </a:pPr>
              <a:r>
                <a:rPr lang="en-US" b="1">
                  <a:solidFill>
                    <a:schemeClr val="bg1"/>
                  </a:solidFill>
                </a:rPr>
                <a:t>Good weather</a:t>
              </a:r>
            </a:p>
          </p:txBody>
        </p:sp>
        <p:sp useBgFill="1">
          <p:nvSpPr>
            <p:cNvPr id="17" name="Rectangle 18"/>
            <p:cNvSpPr>
              <a:spLocks noChangeArrowheads="1"/>
            </p:cNvSpPr>
            <p:nvPr/>
          </p:nvSpPr>
          <p:spPr bwMode="auto">
            <a:xfrm>
              <a:off x="48" y="3650"/>
              <a:ext cx="1104" cy="462"/>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useBgFill="1">
          <p:nvSpPr>
            <p:cNvPr id="18" name="Rectangle 19"/>
            <p:cNvSpPr>
              <a:spLocks noChangeArrowheads="1"/>
            </p:cNvSpPr>
            <p:nvPr/>
          </p:nvSpPr>
          <p:spPr bwMode="auto">
            <a:xfrm>
              <a:off x="4560" y="2880"/>
              <a:ext cx="1146" cy="616"/>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19" name="Rectangle 20"/>
            <p:cNvSpPr>
              <a:spLocks noChangeArrowheads="1"/>
            </p:cNvSpPr>
            <p:nvPr/>
          </p:nvSpPr>
          <p:spPr bwMode="auto">
            <a:xfrm>
              <a:off x="2995" y="2880"/>
              <a:ext cx="1565" cy="154"/>
            </a:xfrm>
            <a:prstGeom prst="rect">
              <a:avLst/>
            </a:prstGeom>
            <a:solidFill>
              <a:srgbClr val="000099"/>
            </a:solidFill>
            <a:ln w="9525">
              <a:noFill/>
              <a:miter lim="800000"/>
              <a:headEnd/>
              <a:tailEnd/>
            </a:ln>
          </p:spPr>
          <p:txBody>
            <a:bodyPr tIns="0" bIns="0"/>
            <a:lstStyle/>
            <a:p>
              <a:pPr>
                <a:spcBef>
                  <a:spcPct val="20000"/>
                </a:spcBef>
              </a:pPr>
              <a:r>
                <a:rPr lang="en-US" b="1">
                  <a:solidFill>
                    <a:schemeClr val="bg1"/>
                  </a:solidFill>
                </a:rPr>
                <a:t>Public policy</a:t>
              </a:r>
            </a:p>
          </p:txBody>
        </p:sp>
        <p:sp useBgFill="1">
          <p:nvSpPr>
            <p:cNvPr id="20" name="Rectangle 21"/>
            <p:cNvSpPr>
              <a:spLocks noChangeArrowheads="1"/>
            </p:cNvSpPr>
            <p:nvPr/>
          </p:nvSpPr>
          <p:spPr bwMode="auto">
            <a:xfrm>
              <a:off x="2880" y="2880"/>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21" name="Rectangle 22"/>
            <p:cNvSpPr>
              <a:spLocks noChangeArrowheads="1"/>
            </p:cNvSpPr>
            <p:nvPr/>
          </p:nvSpPr>
          <p:spPr bwMode="auto">
            <a:xfrm>
              <a:off x="1152" y="2880"/>
              <a:ext cx="1728" cy="154"/>
            </a:xfrm>
            <a:prstGeom prst="rect">
              <a:avLst/>
            </a:prstGeom>
            <a:solidFill>
              <a:srgbClr val="000099"/>
            </a:solidFill>
            <a:ln w="9525">
              <a:noFill/>
              <a:miter lim="800000"/>
              <a:headEnd/>
              <a:tailEnd/>
            </a:ln>
          </p:spPr>
          <p:txBody>
            <a:bodyPr tIns="0" bIns="0"/>
            <a:lstStyle/>
            <a:p>
              <a:pPr>
                <a:spcBef>
                  <a:spcPct val="20000"/>
                </a:spcBef>
              </a:pPr>
              <a:r>
                <a:rPr lang="en-US" b="1">
                  <a:solidFill>
                    <a:schemeClr val="bg1"/>
                  </a:solidFill>
                </a:rPr>
                <a:t>Public policy</a:t>
              </a:r>
            </a:p>
          </p:txBody>
        </p:sp>
        <p:sp useBgFill="1">
          <p:nvSpPr>
            <p:cNvPr id="22" name="Rectangle 23"/>
            <p:cNvSpPr>
              <a:spLocks noChangeArrowheads="1"/>
            </p:cNvSpPr>
            <p:nvPr/>
          </p:nvSpPr>
          <p:spPr bwMode="auto">
            <a:xfrm>
              <a:off x="48" y="2880"/>
              <a:ext cx="1104" cy="616"/>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23" name="Rectangle 24"/>
            <p:cNvSpPr>
              <a:spLocks noChangeArrowheads="1"/>
            </p:cNvSpPr>
            <p:nvPr/>
          </p:nvSpPr>
          <p:spPr bwMode="auto">
            <a:xfrm>
              <a:off x="2995" y="3034"/>
              <a:ext cx="1565"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waste and inefficiency</a:t>
              </a:r>
            </a:p>
          </p:txBody>
        </p:sp>
        <p:sp useBgFill="1">
          <p:nvSpPr>
            <p:cNvPr id="24" name="Rectangle 25"/>
            <p:cNvSpPr>
              <a:spLocks noChangeArrowheads="1"/>
            </p:cNvSpPr>
            <p:nvPr/>
          </p:nvSpPr>
          <p:spPr bwMode="auto">
            <a:xfrm>
              <a:off x="2880" y="3034"/>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25" name="Rectangle 26"/>
            <p:cNvSpPr>
              <a:spLocks noChangeArrowheads="1"/>
            </p:cNvSpPr>
            <p:nvPr/>
          </p:nvSpPr>
          <p:spPr bwMode="auto">
            <a:xfrm>
              <a:off x="1152" y="3034"/>
              <a:ext cx="1728"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supply-side policies</a:t>
              </a:r>
            </a:p>
          </p:txBody>
        </p:sp>
        <p:sp>
          <p:nvSpPr>
            <p:cNvPr id="26" name="Rectangle 27"/>
            <p:cNvSpPr>
              <a:spLocks noChangeArrowheads="1"/>
            </p:cNvSpPr>
            <p:nvPr/>
          </p:nvSpPr>
          <p:spPr bwMode="auto">
            <a:xfrm>
              <a:off x="2995" y="3188"/>
              <a:ext cx="1565"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over-regulation</a:t>
              </a:r>
            </a:p>
          </p:txBody>
        </p:sp>
        <p:sp useBgFill="1">
          <p:nvSpPr>
            <p:cNvPr id="27" name="Rectangle 28"/>
            <p:cNvSpPr>
              <a:spLocks noChangeArrowheads="1"/>
            </p:cNvSpPr>
            <p:nvPr/>
          </p:nvSpPr>
          <p:spPr bwMode="auto">
            <a:xfrm>
              <a:off x="2880" y="3188"/>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28" name="Rectangle 29"/>
            <p:cNvSpPr>
              <a:spLocks noChangeArrowheads="1"/>
            </p:cNvSpPr>
            <p:nvPr/>
          </p:nvSpPr>
          <p:spPr bwMode="auto">
            <a:xfrm>
              <a:off x="1152" y="3188"/>
              <a:ext cx="1728"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tax cuts</a:t>
              </a:r>
            </a:p>
          </p:txBody>
        </p:sp>
        <p:sp>
          <p:nvSpPr>
            <p:cNvPr id="29" name="Rectangle 30"/>
            <p:cNvSpPr>
              <a:spLocks noChangeArrowheads="1"/>
            </p:cNvSpPr>
            <p:nvPr/>
          </p:nvSpPr>
          <p:spPr bwMode="auto">
            <a:xfrm>
              <a:off x="2995" y="2264"/>
              <a:ext cx="1565"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Capital deterioration</a:t>
              </a:r>
            </a:p>
          </p:txBody>
        </p:sp>
        <p:sp useBgFill="1">
          <p:nvSpPr>
            <p:cNvPr id="30" name="Rectangle 31"/>
            <p:cNvSpPr>
              <a:spLocks noChangeArrowheads="1"/>
            </p:cNvSpPr>
            <p:nvPr/>
          </p:nvSpPr>
          <p:spPr bwMode="auto">
            <a:xfrm>
              <a:off x="2880" y="2264"/>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31" name="Rectangle 32"/>
            <p:cNvSpPr>
              <a:spLocks noChangeArrowheads="1"/>
            </p:cNvSpPr>
            <p:nvPr/>
          </p:nvSpPr>
          <p:spPr bwMode="auto">
            <a:xfrm>
              <a:off x="1152" y="2264"/>
              <a:ext cx="1728"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more capital</a:t>
              </a:r>
            </a:p>
          </p:txBody>
        </p:sp>
        <p:sp>
          <p:nvSpPr>
            <p:cNvPr id="32" name="Rectangle 33"/>
            <p:cNvSpPr>
              <a:spLocks noChangeArrowheads="1"/>
            </p:cNvSpPr>
            <p:nvPr/>
          </p:nvSpPr>
          <p:spPr bwMode="auto">
            <a:xfrm>
              <a:off x="2995" y="2418"/>
              <a:ext cx="1565"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33" name="Rectangle 34"/>
            <p:cNvSpPr>
              <a:spLocks noChangeArrowheads="1"/>
            </p:cNvSpPr>
            <p:nvPr/>
          </p:nvSpPr>
          <p:spPr bwMode="auto">
            <a:xfrm>
              <a:off x="2880" y="2418"/>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34" name="Rectangle 35"/>
            <p:cNvSpPr>
              <a:spLocks noChangeArrowheads="1"/>
            </p:cNvSpPr>
            <p:nvPr/>
          </p:nvSpPr>
          <p:spPr bwMode="auto">
            <a:xfrm>
              <a:off x="1152" y="2418"/>
              <a:ext cx="1728"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more labor</a:t>
              </a:r>
            </a:p>
          </p:txBody>
        </p:sp>
        <p:sp>
          <p:nvSpPr>
            <p:cNvPr id="35" name="Rectangle 36"/>
            <p:cNvSpPr>
              <a:spLocks noChangeArrowheads="1"/>
            </p:cNvSpPr>
            <p:nvPr/>
          </p:nvSpPr>
          <p:spPr bwMode="auto">
            <a:xfrm>
              <a:off x="2995" y="1648"/>
              <a:ext cx="1565"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higher input prices</a:t>
              </a:r>
            </a:p>
          </p:txBody>
        </p:sp>
        <p:sp useBgFill="1">
          <p:nvSpPr>
            <p:cNvPr id="36" name="Rectangle 37"/>
            <p:cNvSpPr>
              <a:spLocks noChangeArrowheads="1"/>
            </p:cNvSpPr>
            <p:nvPr/>
          </p:nvSpPr>
          <p:spPr bwMode="auto">
            <a:xfrm>
              <a:off x="2880" y="1648"/>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37" name="Rectangle 38"/>
            <p:cNvSpPr>
              <a:spLocks noChangeArrowheads="1"/>
            </p:cNvSpPr>
            <p:nvPr/>
          </p:nvSpPr>
          <p:spPr bwMode="auto">
            <a:xfrm>
              <a:off x="1152" y="1648"/>
              <a:ext cx="1728"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lower input prices</a:t>
              </a:r>
            </a:p>
          </p:txBody>
        </p:sp>
        <p:sp>
          <p:nvSpPr>
            <p:cNvPr id="38" name="Rectangle 39"/>
            <p:cNvSpPr>
              <a:spLocks noChangeArrowheads="1"/>
            </p:cNvSpPr>
            <p:nvPr/>
          </p:nvSpPr>
          <p:spPr bwMode="auto">
            <a:xfrm>
              <a:off x="2995" y="1802"/>
              <a:ext cx="1565"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higher wage rates</a:t>
              </a:r>
            </a:p>
          </p:txBody>
        </p:sp>
        <p:sp useBgFill="1">
          <p:nvSpPr>
            <p:cNvPr id="39" name="Rectangle 40"/>
            <p:cNvSpPr>
              <a:spLocks noChangeArrowheads="1"/>
            </p:cNvSpPr>
            <p:nvPr/>
          </p:nvSpPr>
          <p:spPr bwMode="auto">
            <a:xfrm>
              <a:off x="2880" y="1802"/>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40" name="Rectangle 41"/>
            <p:cNvSpPr>
              <a:spLocks noChangeArrowheads="1"/>
            </p:cNvSpPr>
            <p:nvPr/>
          </p:nvSpPr>
          <p:spPr bwMode="auto">
            <a:xfrm>
              <a:off x="1152" y="1802"/>
              <a:ext cx="1728"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lower wage rates</a:t>
              </a:r>
            </a:p>
          </p:txBody>
        </p:sp>
        <p:sp>
          <p:nvSpPr>
            <p:cNvPr id="41" name="Rectangle 42"/>
            <p:cNvSpPr>
              <a:spLocks noChangeArrowheads="1"/>
            </p:cNvSpPr>
            <p:nvPr/>
          </p:nvSpPr>
          <p:spPr bwMode="auto">
            <a:xfrm>
              <a:off x="48" y="880"/>
              <a:ext cx="5658" cy="230"/>
            </a:xfrm>
            <a:prstGeom prst="rect">
              <a:avLst/>
            </a:prstGeom>
            <a:solidFill>
              <a:srgbClr val="FF9900">
                <a:alpha val="50195"/>
              </a:srgbClr>
            </a:solidFill>
            <a:ln w="9525">
              <a:noFill/>
              <a:miter lim="800000"/>
              <a:headEnd/>
              <a:tailEnd/>
            </a:ln>
          </p:spPr>
          <p:txBody>
            <a:bodyPr/>
            <a:lstStyle/>
            <a:p>
              <a:pPr>
                <a:spcBef>
                  <a:spcPct val="20000"/>
                </a:spcBef>
              </a:pPr>
              <a:r>
                <a:rPr lang="en-US" sz="2000" b="1"/>
                <a:t>Factors That Shift the Aggregate Supply Curve</a:t>
              </a:r>
            </a:p>
          </p:txBody>
        </p:sp>
        <p:sp>
          <p:nvSpPr>
            <p:cNvPr id="42" name="Rectangle 43"/>
            <p:cNvSpPr>
              <a:spLocks noChangeArrowheads="1"/>
            </p:cNvSpPr>
            <p:nvPr/>
          </p:nvSpPr>
          <p:spPr bwMode="auto">
            <a:xfrm>
              <a:off x="2995" y="1110"/>
              <a:ext cx="2711" cy="384"/>
            </a:xfrm>
            <a:prstGeom prst="rect">
              <a:avLst/>
            </a:prstGeom>
            <a:solidFill>
              <a:srgbClr val="FF9900">
                <a:alpha val="50195"/>
              </a:srgbClr>
            </a:solidFill>
            <a:ln w="9525">
              <a:noFill/>
              <a:miter lim="800000"/>
              <a:headEnd/>
              <a:tailEnd/>
            </a:ln>
          </p:spPr>
          <p:txBody>
            <a:bodyPr lIns="0" rIns="0"/>
            <a:lstStyle/>
            <a:p>
              <a:pPr algn="ctr">
                <a:spcBef>
                  <a:spcPct val="20000"/>
                </a:spcBef>
              </a:pPr>
              <a:r>
                <a:rPr lang="en-US" sz="2000" b="1"/>
                <a:t>Shifts to the Left</a:t>
              </a:r>
              <a:br>
                <a:rPr lang="en-US" sz="2000" b="1"/>
              </a:br>
              <a:r>
                <a:rPr lang="en-US"/>
                <a:t>Decreases in Aggregate Supply</a:t>
              </a:r>
            </a:p>
          </p:txBody>
        </p:sp>
        <p:sp>
          <p:nvSpPr>
            <p:cNvPr id="43" name="Rectangle 44"/>
            <p:cNvSpPr>
              <a:spLocks noChangeArrowheads="1"/>
            </p:cNvSpPr>
            <p:nvPr/>
          </p:nvSpPr>
          <p:spPr bwMode="auto">
            <a:xfrm>
              <a:off x="2880" y="1110"/>
              <a:ext cx="115" cy="384"/>
            </a:xfrm>
            <a:prstGeom prst="rect">
              <a:avLst/>
            </a:prstGeom>
            <a:solidFill>
              <a:srgbClr val="FF9900">
                <a:alpha val="50195"/>
              </a:srgbClr>
            </a:solidFill>
            <a:ln w="9525">
              <a:noFill/>
              <a:miter lim="800000"/>
              <a:headEnd/>
              <a:tailEnd/>
            </a:ln>
          </p:spPr>
          <p:txBody>
            <a:bodyPr/>
            <a:lstStyle/>
            <a:p>
              <a:pPr>
                <a:spcBef>
                  <a:spcPct val="20000"/>
                </a:spcBef>
              </a:pPr>
              <a:endParaRPr lang="en-US" sz="2000" b="1"/>
            </a:p>
          </p:txBody>
        </p:sp>
        <p:sp>
          <p:nvSpPr>
            <p:cNvPr id="44" name="Rectangle 45"/>
            <p:cNvSpPr>
              <a:spLocks noChangeArrowheads="1"/>
            </p:cNvSpPr>
            <p:nvPr/>
          </p:nvSpPr>
          <p:spPr bwMode="auto">
            <a:xfrm>
              <a:off x="48" y="1110"/>
              <a:ext cx="2832" cy="384"/>
            </a:xfrm>
            <a:prstGeom prst="rect">
              <a:avLst/>
            </a:prstGeom>
            <a:solidFill>
              <a:srgbClr val="FF9900">
                <a:alpha val="50195"/>
              </a:srgbClr>
            </a:solidFill>
            <a:ln w="9525">
              <a:noFill/>
              <a:miter lim="800000"/>
              <a:headEnd/>
              <a:tailEnd/>
            </a:ln>
          </p:spPr>
          <p:txBody>
            <a:bodyPr lIns="0" rIns="0"/>
            <a:lstStyle/>
            <a:p>
              <a:pPr algn="ctr">
                <a:spcBef>
                  <a:spcPct val="20000"/>
                </a:spcBef>
              </a:pPr>
              <a:r>
                <a:rPr lang="en-US" sz="2000" b="1"/>
                <a:t>Shifts to the Right</a:t>
              </a:r>
              <a:br>
                <a:rPr lang="en-US" sz="2000" b="1"/>
              </a:br>
              <a:r>
                <a:rPr lang="en-US"/>
                <a:t>Increases in Aggregate Supply</a:t>
              </a:r>
            </a:p>
          </p:txBody>
        </p:sp>
        <p:sp>
          <p:nvSpPr>
            <p:cNvPr id="45" name="Rectangle 46"/>
            <p:cNvSpPr>
              <a:spLocks noChangeArrowheads="1"/>
            </p:cNvSpPr>
            <p:nvPr/>
          </p:nvSpPr>
          <p:spPr bwMode="auto">
            <a:xfrm>
              <a:off x="2995" y="2572"/>
              <a:ext cx="1565"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46" name="Rectangle 47"/>
            <p:cNvSpPr>
              <a:spLocks noChangeArrowheads="1"/>
            </p:cNvSpPr>
            <p:nvPr/>
          </p:nvSpPr>
          <p:spPr bwMode="auto">
            <a:xfrm>
              <a:off x="2880" y="2572"/>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47" name="Rectangle 48"/>
            <p:cNvSpPr>
              <a:spLocks noChangeArrowheads="1"/>
            </p:cNvSpPr>
            <p:nvPr/>
          </p:nvSpPr>
          <p:spPr bwMode="auto">
            <a:xfrm>
              <a:off x="1152" y="2572"/>
              <a:ext cx="1728" cy="154"/>
            </a:xfrm>
            <a:prstGeom prst="rect">
              <a:avLst/>
            </a:prstGeom>
            <a:solidFill>
              <a:srgbClr val="000099"/>
            </a:solidFill>
            <a:ln w="9525">
              <a:noFill/>
              <a:miter lim="800000"/>
              <a:headEnd/>
              <a:tailEnd/>
            </a:ln>
          </p:spPr>
          <p:txBody>
            <a:bodyPr tIns="0" bIns="0"/>
            <a:lstStyle/>
            <a:p>
              <a:pPr>
                <a:spcBef>
                  <a:spcPct val="20000"/>
                </a:spcBef>
                <a:buFontTx/>
                <a:buChar char="•"/>
              </a:pPr>
              <a:r>
                <a:rPr lang="en-US">
                  <a:solidFill>
                    <a:schemeClr val="bg1"/>
                  </a:solidFill>
                </a:rPr>
                <a:t>  technological change</a:t>
              </a:r>
            </a:p>
          </p:txBody>
        </p:sp>
        <p:sp useBgFill="1">
          <p:nvSpPr>
            <p:cNvPr id="48" name="Rectangle 49"/>
            <p:cNvSpPr>
              <a:spLocks noChangeArrowheads="1"/>
            </p:cNvSpPr>
            <p:nvPr/>
          </p:nvSpPr>
          <p:spPr bwMode="auto">
            <a:xfrm>
              <a:off x="4560" y="1956"/>
              <a:ext cx="1146"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49" name="Rectangle 50"/>
            <p:cNvSpPr>
              <a:spLocks noChangeArrowheads="1"/>
            </p:cNvSpPr>
            <p:nvPr/>
          </p:nvSpPr>
          <p:spPr bwMode="auto">
            <a:xfrm>
              <a:off x="2995" y="1956"/>
              <a:ext cx="1565"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50" name="Rectangle 51"/>
            <p:cNvSpPr>
              <a:spLocks noChangeArrowheads="1"/>
            </p:cNvSpPr>
            <p:nvPr/>
          </p:nvSpPr>
          <p:spPr bwMode="auto">
            <a:xfrm>
              <a:off x="2880" y="1956"/>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51" name="Rectangle 52"/>
            <p:cNvSpPr>
              <a:spLocks noChangeArrowheads="1"/>
            </p:cNvSpPr>
            <p:nvPr/>
          </p:nvSpPr>
          <p:spPr bwMode="auto">
            <a:xfrm>
              <a:off x="1152" y="1956"/>
              <a:ext cx="1728"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52" name="Rectangle 53"/>
            <p:cNvSpPr>
              <a:spLocks noChangeArrowheads="1"/>
            </p:cNvSpPr>
            <p:nvPr/>
          </p:nvSpPr>
          <p:spPr bwMode="auto">
            <a:xfrm>
              <a:off x="48" y="1956"/>
              <a:ext cx="1104"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useBgFill="1">
          <p:nvSpPr>
            <p:cNvPr id="53" name="Rectangle 54"/>
            <p:cNvSpPr>
              <a:spLocks noChangeArrowheads="1"/>
            </p:cNvSpPr>
            <p:nvPr/>
          </p:nvSpPr>
          <p:spPr bwMode="auto">
            <a:xfrm>
              <a:off x="4560" y="2726"/>
              <a:ext cx="1146"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54" name="Rectangle 55"/>
            <p:cNvSpPr>
              <a:spLocks noChangeArrowheads="1"/>
            </p:cNvSpPr>
            <p:nvPr/>
          </p:nvSpPr>
          <p:spPr bwMode="auto">
            <a:xfrm>
              <a:off x="2995" y="2726"/>
              <a:ext cx="1565"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55" name="Rectangle 56"/>
            <p:cNvSpPr>
              <a:spLocks noChangeArrowheads="1"/>
            </p:cNvSpPr>
            <p:nvPr/>
          </p:nvSpPr>
          <p:spPr bwMode="auto">
            <a:xfrm>
              <a:off x="2880" y="2726"/>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56" name="Rectangle 57"/>
            <p:cNvSpPr>
              <a:spLocks noChangeArrowheads="1"/>
            </p:cNvSpPr>
            <p:nvPr/>
          </p:nvSpPr>
          <p:spPr bwMode="auto">
            <a:xfrm>
              <a:off x="1152" y="2726"/>
              <a:ext cx="1728" cy="154"/>
            </a:xfrm>
            <a:prstGeom prst="rect">
              <a:avLst/>
            </a:prstGeom>
            <a:solidFill>
              <a:srgbClr val="000099"/>
            </a:solidFill>
            <a:ln w="9525">
              <a:noFill/>
              <a:miter lim="800000"/>
              <a:headEnd/>
              <a:tailEnd/>
            </a:ln>
          </p:spPr>
          <p:txBody>
            <a:bodyPr tIns="0" bIns="0"/>
            <a:lstStyle/>
            <a:p>
              <a:pPr>
                <a:spcBef>
                  <a:spcPct val="20000"/>
                </a:spcBef>
              </a:pPr>
              <a:endParaRPr lang="en-US">
                <a:solidFill>
                  <a:schemeClr val="bg1"/>
                </a:solidFill>
              </a:endParaRPr>
            </a:p>
          </p:txBody>
        </p:sp>
        <p:sp useBgFill="1">
          <p:nvSpPr>
            <p:cNvPr id="57" name="Rectangle 58"/>
            <p:cNvSpPr>
              <a:spLocks noChangeArrowheads="1"/>
            </p:cNvSpPr>
            <p:nvPr/>
          </p:nvSpPr>
          <p:spPr bwMode="auto">
            <a:xfrm>
              <a:off x="48" y="2726"/>
              <a:ext cx="1104"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useBgFill="1">
          <p:nvSpPr>
            <p:cNvPr id="58" name="Rectangle 59"/>
            <p:cNvSpPr>
              <a:spLocks noChangeArrowheads="1"/>
            </p:cNvSpPr>
            <p:nvPr/>
          </p:nvSpPr>
          <p:spPr bwMode="auto">
            <a:xfrm>
              <a:off x="4560" y="2110"/>
              <a:ext cx="1146" cy="616"/>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59" name="Rectangle 60"/>
            <p:cNvSpPr>
              <a:spLocks noChangeArrowheads="1"/>
            </p:cNvSpPr>
            <p:nvPr/>
          </p:nvSpPr>
          <p:spPr bwMode="auto">
            <a:xfrm>
              <a:off x="2995" y="2110"/>
              <a:ext cx="1565" cy="154"/>
            </a:xfrm>
            <a:prstGeom prst="rect">
              <a:avLst/>
            </a:prstGeom>
            <a:solidFill>
              <a:srgbClr val="000099"/>
            </a:solidFill>
            <a:ln w="9525">
              <a:noFill/>
              <a:miter lim="800000"/>
              <a:headEnd/>
              <a:tailEnd/>
            </a:ln>
          </p:spPr>
          <p:txBody>
            <a:bodyPr tIns="0" bIns="0"/>
            <a:lstStyle/>
            <a:p>
              <a:pPr>
                <a:spcBef>
                  <a:spcPct val="20000"/>
                </a:spcBef>
              </a:pPr>
              <a:r>
                <a:rPr lang="en-US" b="1">
                  <a:solidFill>
                    <a:schemeClr val="bg1"/>
                  </a:solidFill>
                </a:rPr>
                <a:t>Stagnation</a:t>
              </a:r>
            </a:p>
          </p:txBody>
        </p:sp>
        <p:sp useBgFill="1">
          <p:nvSpPr>
            <p:cNvPr id="60" name="Rectangle 61"/>
            <p:cNvSpPr>
              <a:spLocks noChangeArrowheads="1"/>
            </p:cNvSpPr>
            <p:nvPr/>
          </p:nvSpPr>
          <p:spPr bwMode="auto">
            <a:xfrm>
              <a:off x="2880" y="2110"/>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61" name="Rectangle 62"/>
            <p:cNvSpPr>
              <a:spLocks noChangeArrowheads="1"/>
            </p:cNvSpPr>
            <p:nvPr/>
          </p:nvSpPr>
          <p:spPr bwMode="auto">
            <a:xfrm>
              <a:off x="1152" y="2110"/>
              <a:ext cx="1728" cy="154"/>
            </a:xfrm>
            <a:prstGeom prst="rect">
              <a:avLst/>
            </a:prstGeom>
            <a:solidFill>
              <a:srgbClr val="000099"/>
            </a:solidFill>
            <a:ln w="9525">
              <a:noFill/>
              <a:miter lim="800000"/>
              <a:headEnd/>
              <a:tailEnd/>
            </a:ln>
          </p:spPr>
          <p:txBody>
            <a:bodyPr tIns="0" bIns="0"/>
            <a:lstStyle/>
            <a:p>
              <a:pPr>
                <a:spcBef>
                  <a:spcPct val="20000"/>
                </a:spcBef>
              </a:pPr>
              <a:r>
                <a:rPr lang="en-US" b="1">
                  <a:solidFill>
                    <a:schemeClr val="bg1"/>
                  </a:solidFill>
                </a:rPr>
                <a:t>Economic growth</a:t>
              </a:r>
            </a:p>
          </p:txBody>
        </p:sp>
        <p:sp useBgFill="1">
          <p:nvSpPr>
            <p:cNvPr id="62" name="Rectangle 63"/>
            <p:cNvSpPr>
              <a:spLocks noChangeArrowheads="1"/>
            </p:cNvSpPr>
            <p:nvPr/>
          </p:nvSpPr>
          <p:spPr bwMode="auto">
            <a:xfrm>
              <a:off x="48" y="2110"/>
              <a:ext cx="1104" cy="616"/>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useBgFill="1">
          <p:nvSpPr>
            <p:cNvPr id="63" name="Rectangle 64"/>
            <p:cNvSpPr>
              <a:spLocks noChangeArrowheads="1"/>
            </p:cNvSpPr>
            <p:nvPr/>
          </p:nvSpPr>
          <p:spPr bwMode="auto">
            <a:xfrm>
              <a:off x="4560" y="1494"/>
              <a:ext cx="1146" cy="462"/>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64" name="Rectangle 65"/>
            <p:cNvSpPr>
              <a:spLocks noChangeArrowheads="1"/>
            </p:cNvSpPr>
            <p:nvPr/>
          </p:nvSpPr>
          <p:spPr bwMode="auto">
            <a:xfrm>
              <a:off x="2995" y="1494"/>
              <a:ext cx="1565" cy="154"/>
            </a:xfrm>
            <a:prstGeom prst="rect">
              <a:avLst/>
            </a:prstGeom>
            <a:solidFill>
              <a:srgbClr val="000099"/>
            </a:solidFill>
            <a:ln w="9525">
              <a:noFill/>
              <a:miter lim="800000"/>
              <a:headEnd/>
              <a:tailEnd/>
            </a:ln>
          </p:spPr>
          <p:txBody>
            <a:bodyPr tIns="0" bIns="0"/>
            <a:lstStyle/>
            <a:p>
              <a:pPr>
                <a:spcBef>
                  <a:spcPct val="20000"/>
                </a:spcBef>
              </a:pPr>
              <a:r>
                <a:rPr lang="en-US" b="1">
                  <a:solidFill>
                    <a:schemeClr val="bg1"/>
                  </a:solidFill>
                </a:rPr>
                <a:t>Higher costs</a:t>
              </a:r>
            </a:p>
          </p:txBody>
        </p:sp>
        <p:sp useBgFill="1">
          <p:nvSpPr>
            <p:cNvPr id="65" name="Rectangle 66"/>
            <p:cNvSpPr>
              <a:spLocks noChangeArrowheads="1"/>
            </p:cNvSpPr>
            <p:nvPr/>
          </p:nvSpPr>
          <p:spPr bwMode="auto">
            <a:xfrm>
              <a:off x="2880" y="1494"/>
              <a:ext cx="115" cy="154"/>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66" name="Rectangle 67"/>
            <p:cNvSpPr>
              <a:spLocks noChangeArrowheads="1"/>
            </p:cNvSpPr>
            <p:nvPr/>
          </p:nvSpPr>
          <p:spPr bwMode="auto">
            <a:xfrm>
              <a:off x="1152" y="1494"/>
              <a:ext cx="1728" cy="154"/>
            </a:xfrm>
            <a:prstGeom prst="rect">
              <a:avLst/>
            </a:prstGeom>
            <a:solidFill>
              <a:srgbClr val="000099"/>
            </a:solidFill>
            <a:ln w="9525">
              <a:noFill/>
              <a:miter lim="800000"/>
              <a:headEnd/>
              <a:tailEnd/>
            </a:ln>
          </p:spPr>
          <p:txBody>
            <a:bodyPr tIns="0" bIns="0"/>
            <a:lstStyle/>
            <a:p>
              <a:pPr>
                <a:spcBef>
                  <a:spcPct val="20000"/>
                </a:spcBef>
              </a:pPr>
              <a:r>
                <a:rPr lang="en-US" b="1">
                  <a:solidFill>
                    <a:schemeClr val="bg1"/>
                  </a:solidFill>
                </a:rPr>
                <a:t>Lower costs</a:t>
              </a:r>
            </a:p>
          </p:txBody>
        </p:sp>
        <p:sp useBgFill="1">
          <p:nvSpPr>
            <p:cNvPr id="67" name="Rectangle 68"/>
            <p:cNvSpPr>
              <a:spLocks noChangeArrowheads="1"/>
            </p:cNvSpPr>
            <p:nvPr/>
          </p:nvSpPr>
          <p:spPr bwMode="auto">
            <a:xfrm>
              <a:off x="48" y="1494"/>
              <a:ext cx="1104" cy="462"/>
            </a:xfrm>
            <a:prstGeom prst="rect">
              <a:avLst/>
            </a:prstGeom>
            <a:ln w="9525">
              <a:noFill/>
              <a:miter lim="800000"/>
              <a:headEnd/>
              <a:tailEnd/>
            </a:ln>
          </p:spPr>
          <p:txBody>
            <a:bodyPr tIns="0" bIns="0"/>
            <a:lstStyle/>
            <a:p>
              <a:pPr>
                <a:spcBef>
                  <a:spcPct val="20000"/>
                </a:spcBef>
              </a:pPr>
              <a:endParaRPr lang="en-US">
                <a:solidFill>
                  <a:schemeClr val="bg1"/>
                </a:solidFill>
              </a:endParaRPr>
            </a:p>
          </p:txBody>
        </p:sp>
        <p:sp>
          <p:nvSpPr>
            <p:cNvPr id="68" name="Line 69"/>
            <p:cNvSpPr>
              <a:spLocks noChangeShapeType="1"/>
            </p:cNvSpPr>
            <p:nvPr/>
          </p:nvSpPr>
          <p:spPr bwMode="auto">
            <a:xfrm>
              <a:off x="48" y="880"/>
              <a:ext cx="5658" cy="0"/>
            </a:xfrm>
            <a:prstGeom prst="line">
              <a:avLst/>
            </a:prstGeom>
            <a:noFill/>
            <a:ln w="28575" cap="sq">
              <a:solidFill>
                <a:schemeClr val="tx1"/>
              </a:solidFill>
              <a:round/>
              <a:headEnd/>
              <a:tailEnd/>
            </a:ln>
          </p:spPr>
          <p:txBody>
            <a:bodyPr/>
            <a:lstStyle/>
            <a:p>
              <a:endParaRPr lang="en-US"/>
            </a:p>
          </p:txBody>
        </p:sp>
        <p:sp>
          <p:nvSpPr>
            <p:cNvPr id="69" name="Line 70"/>
            <p:cNvSpPr>
              <a:spLocks noChangeShapeType="1"/>
            </p:cNvSpPr>
            <p:nvPr/>
          </p:nvSpPr>
          <p:spPr bwMode="auto">
            <a:xfrm>
              <a:off x="48" y="2880"/>
              <a:ext cx="5658" cy="0"/>
            </a:xfrm>
            <a:prstGeom prst="line">
              <a:avLst/>
            </a:prstGeom>
            <a:noFill/>
            <a:ln w="12700">
              <a:noFill/>
              <a:round/>
              <a:headEnd/>
              <a:tailEnd/>
            </a:ln>
          </p:spPr>
          <p:txBody>
            <a:bodyPr/>
            <a:lstStyle/>
            <a:p>
              <a:endParaRPr lang="en-US"/>
            </a:p>
          </p:txBody>
        </p:sp>
        <p:sp>
          <p:nvSpPr>
            <p:cNvPr id="70" name="Line 71"/>
            <p:cNvSpPr>
              <a:spLocks noChangeShapeType="1"/>
            </p:cNvSpPr>
            <p:nvPr/>
          </p:nvSpPr>
          <p:spPr bwMode="auto">
            <a:xfrm>
              <a:off x="48" y="4112"/>
              <a:ext cx="5658" cy="0"/>
            </a:xfrm>
            <a:prstGeom prst="line">
              <a:avLst/>
            </a:prstGeom>
            <a:noFill/>
            <a:ln w="28575" cap="sq">
              <a:solidFill>
                <a:schemeClr val="tx1"/>
              </a:solidFill>
              <a:round/>
              <a:headEnd/>
              <a:tailEnd/>
            </a:ln>
          </p:spPr>
          <p:txBody>
            <a:bodyPr/>
            <a:lstStyle/>
            <a:p>
              <a:endParaRPr lang="en-US"/>
            </a:p>
          </p:txBody>
        </p:sp>
        <p:sp>
          <p:nvSpPr>
            <p:cNvPr id="71" name="Line 72"/>
            <p:cNvSpPr>
              <a:spLocks noChangeShapeType="1"/>
            </p:cNvSpPr>
            <p:nvPr/>
          </p:nvSpPr>
          <p:spPr bwMode="auto">
            <a:xfrm>
              <a:off x="48" y="880"/>
              <a:ext cx="0" cy="3232"/>
            </a:xfrm>
            <a:prstGeom prst="line">
              <a:avLst/>
            </a:prstGeom>
            <a:noFill/>
            <a:ln w="28575" cap="sq">
              <a:noFill/>
              <a:round/>
              <a:headEnd/>
              <a:tailEnd/>
            </a:ln>
          </p:spPr>
          <p:txBody>
            <a:bodyPr/>
            <a:lstStyle/>
            <a:p>
              <a:endParaRPr lang="en-US"/>
            </a:p>
          </p:txBody>
        </p:sp>
        <p:sp>
          <p:nvSpPr>
            <p:cNvPr id="72" name="Line 73"/>
            <p:cNvSpPr>
              <a:spLocks noChangeShapeType="1"/>
            </p:cNvSpPr>
            <p:nvPr/>
          </p:nvSpPr>
          <p:spPr bwMode="auto">
            <a:xfrm>
              <a:off x="5706" y="880"/>
              <a:ext cx="0" cy="3232"/>
            </a:xfrm>
            <a:prstGeom prst="line">
              <a:avLst/>
            </a:prstGeom>
            <a:noFill/>
            <a:ln w="28575" cap="sq">
              <a:noFill/>
              <a:round/>
              <a:headEnd/>
              <a:tailEnd/>
            </a:ln>
          </p:spPr>
          <p:txBody>
            <a:bodyPr/>
            <a:lstStyle/>
            <a:p>
              <a:endParaRPr lang="en-US"/>
            </a:p>
          </p:txBody>
        </p:sp>
        <p:sp>
          <p:nvSpPr>
            <p:cNvPr id="73" name="Line 74"/>
            <p:cNvSpPr>
              <a:spLocks noChangeShapeType="1"/>
            </p:cNvSpPr>
            <p:nvPr/>
          </p:nvSpPr>
          <p:spPr bwMode="auto">
            <a:xfrm>
              <a:off x="48" y="2110"/>
              <a:ext cx="5658" cy="0"/>
            </a:xfrm>
            <a:prstGeom prst="line">
              <a:avLst/>
            </a:prstGeom>
            <a:noFill/>
            <a:ln w="12700">
              <a:noFill/>
              <a:round/>
              <a:headEnd/>
              <a:tailEnd/>
            </a:ln>
          </p:spPr>
          <p:txBody>
            <a:bodyPr/>
            <a:lstStyle/>
            <a:p>
              <a:endParaRPr lang="en-US"/>
            </a:p>
          </p:txBody>
        </p:sp>
        <p:sp>
          <p:nvSpPr>
            <p:cNvPr id="74" name="Line 75"/>
            <p:cNvSpPr>
              <a:spLocks noChangeShapeType="1"/>
            </p:cNvSpPr>
            <p:nvPr/>
          </p:nvSpPr>
          <p:spPr bwMode="auto">
            <a:xfrm>
              <a:off x="48" y="2726"/>
              <a:ext cx="5658" cy="0"/>
            </a:xfrm>
            <a:prstGeom prst="line">
              <a:avLst/>
            </a:prstGeom>
            <a:noFill/>
            <a:ln w="12700">
              <a:noFill/>
              <a:round/>
              <a:headEnd/>
              <a:tailEnd/>
            </a:ln>
          </p:spPr>
          <p:txBody>
            <a:bodyPr/>
            <a:lstStyle/>
            <a:p>
              <a:endParaRPr lang="en-US"/>
            </a:p>
          </p:txBody>
        </p:sp>
        <p:sp>
          <p:nvSpPr>
            <p:cNvPr id="75" name="Line 76"/>
            <p:cNvSpPr>
              <a:spLocks noChangeShapeType="1"/>
            </p:cNvSpPr>
            <p:nvPr/>
          </p:nvSpPr>
          <p:spPr bwMode="auto">
            <a:xfrm>
              <a:off x="48" y="1494"/>
              <a:ext cx="5658" cy="0"/>
            </a:xfrm>
            <a:prstGeom prst="line">
              <a:avLst/>
            </a:prstGeom>
            <a:noFill/>
            <a:ln w="12700">
              <a:solidFill>
                <a:schemeClr val="tx1"/>
              </a:solidFill>
              <a:round/>
              <a:headEnd/>
              <a:tailEnd/>
            </a:ln>
          </p:spPr>
          <p:txBody>
            <a:bodyPr/>
            <a:lstStyle/>
            <a:p>
              <a:endParaRPr lang="en-US"/>
            </a:p>
          </p:txBody>
        </p:sp>
        <p:sp>
          <p:nvSpPr>
            <p:cNvPr id="76" name="Line 77"/>
            <p:cNvSpPr>
              <a:spLocks noChangeShapeType="1"/>
            </p:cNvSpPr>
            <p:nvPr/>
          </p:nvSpPr>
          <p:spPr bwMode="auto">
            <a:xfrm>
              <a:off x="48" y="1110"/>
              <a:ext cx="5658" cy="0"/>
            </a:xfrm>
            <a:prstGeom prst="line">
              <a:avLst/>
            </a:prstGeom>
            <a:noFill/>
            <a:ln w="12700">
              <a:solidFill>
                <a:schemeClr val="tx1"/>
              </a:solidFill>
              <a:round/>
              <a:headEnd/>
              <a:tailEnd/>
            </a:ln>
          </p:spPr>
          <p:txBody>
            <a:bodyPr/>
            <a:lstStyle/>
            <a:p>
              <a:endParaRPr lang="en-US"/>
            </a:p>
          </p:txBody>
        </p:sp>
        <p:sp>
          <p:nvSpPr>
            <p:cNvPr id="77" name="Line 78"/>
            <p:cNvSpPr>
              <a:spLocks noChangeShapeType="1"/>
            </p:cNvSpPr>
            <p:nvPr/>
          </p:nvSpPr>
          <p:spPr bwMode="auto">
            <a:xfrm>
              <a:off x="2880" y="1110"/>
              <a:ext cx="0" cy="3002"/>
            </a:xfrm>
            <a:prstGeom prst="line">
              <a:avLst/>
            </a:prstGeom>
            <a:noFill/>
            <a:ln w="12700">
              <a:noFill/>
              <a:round/>
              <a:headEnd/>
              <a:tailEnd/>
            </a:ln>
          </p:spPr>
          <p:txBody>
            <a:bodyPr/>
            <a:lstStyle/>
            <a:p>
              <a:endParaRPr lang="en-US"/>
            </a:p>
          </p:txBody>
        </p:sp>
        <p:sp>
          <p:nvSpPr>
            <p:cNvPr id="78" name="Line 79"/>
            <p:cNvSpPr>
              <a:spLocks noChangeShapeType="1"/>
            </p:cNvSpPr>
            <p:nvPr/>
          </p:nvSpPr>
          <p:spPr bwMode="auto">
            <a:xfrm>
              <a:off x="2995" y="1110"/>
              <a:ext cx="0" cy="3002"/>
            </a:xfrm>
            <a:prstGeom prst="line">
              <a:avLst/>
            </a:prstGeom>
            <a:noFill/>
            <a:ln w="12700">
              <a:noFill/>
              <a:round/>
              <a:headEnd/>
              <a:tailEnd/>
            </a:ln>
          </p:spPr>
          <p:txBody>
            <a:bodyPr/>
            <a:lstStyle/>
            <a:p>
              <a:endParaRPr lang="en-US"/>
            </a:p>
          </p:txBody>
        </p:sp>
        <p:sp>
          <p:nvSpPr>
            <p:cNvPr id="79" name="Line 80"/>
            <p:cNvSpPr>
              <a:spLocks noChangeShapeType="1"/>
            </p:cNvSpPr>
            <p:nvPr/>
          </p:nvSpPr>
          <p:spPr bwMode="auto">
            <a:xfrm>
              <a:off x="48" y="1956"/>
              <a:ext cx="5658" cy="0"/>
            </a:xfrm>
            <a:prstGeom prst="line">
              <a:avLst/>
            </a:prstGeom>
            <a:noFill/>
            <a:ln w="12700">
              <a:noFill/>
              <a:round/>
              <a:headEnd/>
              <a:tailEnd/>
            </a:ln>
          </p:spPr>
          <p:txBody>
            <a:bodyPr/>
            <a:lstStyle/>
            <a:p>
              <a:endParaRPr lang="en-US"/>
            </a:p>
          </p:txBody>
        </p:sp>
        <p:sp>
          <p:nvSpPr>
            <p:cNvPr id="80" name="Line 81"/>
            <p:cNvSpPr>
              <a:spLocks noChangeShapeType="1"/>
            </p:cNvSpPr>
            <p:nvPr/>
          </p:nvSpPr>
          <p:spPr bwMode="auto">
            <a:xfrm>
              <a:off x="1152" y="1648"/>
              <a:ext cx="3408" cy="0"/>
            </a:xfrm>
            <a:prstGeom prst="line">
              <a:avLst/>
            </a:prstGeom>
            <a:noFill/>
            <a:ln w="12700">
              <a:noFill/>
              <a:round/>
              <a:headEnd/>
              <a:tailEnd/>
            </a:ln>
          </p:spPr>
          <p:txBody>
            <a:bodyPr/>
            <a:lstStyle/>
            <a:p>
              <a:endParaRPr lang="en-US"/>
            </a:p>
          </p:txBody>
        </p:sp>
        <p:sp>
          <p:nvSpPr>
            <p:cNvPr id="81" name="Line 82"/>
            <p:cNvSpPr>
              <a:spLocks noChangeShapeType="1"/>
            </p:cNvSpPr>
            <p:nvPr/>
          </p:nvSpPr>
          <p:spPr bwMode="auto">
            <a:xfrm>
              <a:off x="1152" y="1802"/>
              <a:ext cx="3408" cy="0"/>
            </a:xfrm>
            <a:prstGeom prst="line">
              <a:avLst/>
            </a:prstGeom>
            <a:noFill/>
            <a:ln w="12700">
              <a:noFill/>
              <a:round/>
              <a:headEnd/>
              <a:tailEnd/>
            </a:ln>
          </p:spPr>
          <p:txBody>
            <a:bodyPr/>
            <a:lstStyle/>
            <a:p>
              <a:endParaRPr lang="en-US"/>
            </a:p>
          </p:txBody>
        </p:sp>
        <p:sp>
          <p:nvSpPr>
            <p:cNvPr id="82" name="Line 83"/>
            <p:cNvSpPr>
              <a:spLocks noChangeShapeType="1"/>
            </p:cNvSpPr>
            <p:nvPr/>
          </p:nvSpPr>
          <p:spPr bwMode="auto">
            <a:xfrm>
              <a:off x="1152" y="2264"/>
              <a:ext cx="3408" cy="0"/>
            </a:xfrm>
            <a:prstGeom prst="line">
              <a:avLst/>
            </a:prstGeom>
            <a:noFill/>
            <a:ln w="12700">
              <a:noFill/>
              <a:round/>
              <a:headEnd/>
              <a:tailEnd/>
            </a:ln>
          </p:spPr>
          <p:txBody>
            <a:bodyPr/>
            <a:lstStyle/>
            <a:p>
              <a:endParaRPr lang="en-US"/>
            </a:p>
          </p:txBody>
        </p:sp>
        <p:sp>
          <p:nvSpPr>
            <p:cNvPr id="83" name="Line 84"/>
            <p:cNvSpPr>
              <a:spLocks noChangeShapeType="1"/>
            </p:cNvSpPr>
            <p:nvPr/>
          </p:nvSpPr>
          <p:spPr bwMode="auto">
            <a:xfrm>
              <a:off x="1152" y="2418"/>
              <a:ext cx="3408" cy="0"/>
            </a:xfrm>
            <a:prstGeom prst="line">
              <a:avLst/>
            </a:prstGeom>
            <a:noFill/>
            <a:ln w="12700">
              <a:noFill/>
              <a:round/>
              <a:headEnd/>
              <a:tailEnd/>
            </a:ln>
          </p:spPr>
          <p:txBody>
            <a:bodyPr/>
            <a:lstStyle/>
            <a:p>
              <a:endParaRPr lang="en-US"/>
            </a:p>
          </p:txBody>
        </p:sp>
        <p:sp>
          <p:nvSpPr>
            <p:cNvPr id="84" name="Line 85"/>
            <p:cNvSpPr>
              <a:spLocks noChangeShapeType="1"/>
            </p:cNvSpPr>
            <p:nvPr/>
          </p:nvSpPr>
          <p:spPr bwMode="auto">
            <a:xfrm>
              <a:off x="1152" y="2572"/>
              <a:ext cx="3408" cy="0"/>
            </a:xfrm>
            <a:prstGeom prst="line">
              <a:avLst/>
            </a:prstGeom>
            <a:noFill/>
            <a:ln w="12700">
              <a:noFill/>
              <a:round/>
              <a:headEnd/>
              <a:tailEnd/>
            </a:ln>
          </p:spPr>
          <p:txBody>
            <a:bodyPr/>
            <a:lstStyle/>
            <a:p>
              <a:endParaRPr lang="en-US"/>
            </a:p>
          </p:txBody>
        </p:sp>
        <p:sp>
          <p:nvSpPr>
            <p:cNvPr id="85" name="Line 86"/>
            <p:cNvSpPr>
              <a:spLocks noChangeShapeType="1"/>
            </p:cNvSpPr>
            <p:nvPr/>
          </p:nvSpPr>
          <p:spPr bwMode="auto">
            <a:xfrm>
              <a:off x="48" y="3650"/>
              <a:ext cx="5658" cy="0"/>
            </a:xfrm>
            <a:prstGeom prst="line">
              <a:avLst/>
            </a:prstGeom>
            <a:noFill/>
            <a:ln w="12700">
              <a:noFill/>
              <a:round/>
              <a:headEnd/>
              <a:tailEnd/>
            </a:ln>
          </p:spPr>
          <p:txBody>
            <a:bodyPr/>
            <a:lstStyle/>
            <a:p>
              <a:endParaRPr lang="en-US"/>
            </a:p>
          </p:txBody>
        </p:sp>
        <p:sp>
          <p:nvSpPr>
            <p:cNvPr id="86" name="Line 87"/>
            <p:cNvSpPr>
              <a:spLocks noChangeShapeType="1"/>
            </p:cNvSpPr>
            <p:nvPr/>
          </p:nvSpPr>
          <p:spPr bwMode="auto">
            <a:xfrm>
              <a:off x="48" y="3496"/>
              <a:ext cx="5658" cy="0"/>
            </a:xfrm>
            <a:prstGeom prst="line">
              <a:avLst/>
            </a:prstGeom>
            <a:noFill/>
            <a:ln w="12700">
              <a:noFill/>
              <a:round/>
              <a:headEnd/>
              <a:tailEnd/>
            </a:ln>
          </p:spPr>
          <p:txBody>
            <a:bodyPr/>
            <a:lstStyle/>
            <a:p>
              <a:endParaRPr lang="en-US"/>
            </a:p>
          </p:txBody>
        </p:sp>
        <p:sp>
          <p:nvSpPr>
            <p:cNvPr id="87" name="Line 88"/>
            <p:cNvSpPr>
              <a:spLocks noChangeShapeType="1"/>
            </p:cNvSpPr>
            <p:nvPr/>
          </p:nvSpPr>
          <p:spPr bwMode="auto">
            <a:xfrm>
              <a:off x="1152" y="3034"/>
              <a:ext cx="3408" cy="0"/>
            </a:xfrm>
            <a:prstGeom prst="line">
              <a:avLst/>
            </a:prstGeom>
            <a:noFill/>
            <a:ln w="12700">
              <a:noFill/>
              <a:round/>
              <a:headEnd/>
              <a:tailEnd/>
            </a:ln>
          </p:spPr>
          <p:txBody>
            <a:bodyPr/>
            <a:lstStyle/>
            <a:p>
              <a:endParaRPr lang="en-US"/>
            </a:p>
          </p:txBody>
        </p:sp>
        <p:sp>
          <p:nvSpPr>
            <p:cNvPr id="88" name="Line 89"/>
            <p:cNvSpPr>
              <a:spLocks noChangeShapeType="1"/>
            </p:cNvSpPr>
            <p:nvPr/>
          </p:nvSpPr>
          <p:spPr bwMode="auto">
            <a:xfrm>
              <a:off x="1152" y="3188"/>
              <a:ext cx="3408" cy="0"/>
            </a:xfrm>
            <a:prstGeom prst="line">
              <a:avLst/>
            </a:prstGeom>
            <a:noFill/>
            <a:ln w="12700">
              <a:noFill/>
              <a:round/>
              <a:headEnd/>
              <a:tailEnd/>
            </a:ln>
          </p:spPr>
          <p:txBody>
            <a:bodyPr/>
            <a:lstStyle/>
            <a:p>
              <a:endParaRPr lang="en-US"/>
            </a:p>
          </p:txBody>
        </p:sp>
        <p:sp>
          <p:nvSpPr>
            <p:cNvPr id="89" name="Line 90"/>
            <p:cNvSpPr>
              <a:spLocks noChangeShapeType="1"/>
            </p:cNvSpPr>
            <p:nvPr/>
          </p:nvSpPr>
          <p:spPr bwMode="auto">
            <a:xfrm>
              <a:off x="1152" y="3342"/>
              <a:ext cx="3408" cy="0"/>
            </a:xfrm>
            <a:prstGeom prst="line">
              <a:avLst/>
            </a:prstGeom>
            <a:noFill/>
            <a:ln w="12700">
              <a:noFill/>
              <a:round/>
              <a:headEnd/>
              <a:tailEnd/>
            </a:ln>
          </p:spPr>
          <p:txBody>
            <a:bodyPr/>
            <a:lstStyle/>
            <a:p>
              <a:endParaRPr lang="en-US"/>
            </a:p>
          </p:txBody>
        </p:sp>
        <p:sp>
          <p:nvSpPr>
            <p:cNvPr id="90" name="Line 91"/>
            <p:cNvSpPr>
              <a:spLocks noChangeShapeType="1"/>
            </p:cNvSpPr>
            <p:nvPr/>
          </p:nvSpPr>
          <p:spPr bwMode="auto">
            <a:xfrm>
              <a:off x="4560" y="1494"/>
              <a:ext cx="0" cy="2618"/>
            </a:xfrm>
            <a:prstGeom prst="line">
              <a:avLst/>
            </a:prstGeom>
            <a:noFill/>
            <a:ln w="12700">
              <a:noFill/>
              <a:round/>
              <a:headEnd/>
              <a:tailEnd/>
            </a:ln>
          </p:spPr>
          <p:txBody>
            <a:bodyPr/>
            <a:lstStyle/>
            <a:p>
              <a:endParaRPr lang="en-US"/>
            </a:p>
          </p:txBody>
        </p:sp>
        <p:sp>
          <p:nvSpPr>
            <p:cNvPr id="91" name="Line 92"/>
            <p:cNvSpPr>
              <a:spLocks noChangeShapeType="1"/>
            </p:cNvSpPr>
            <p:nvPr/>
          </p:nvSpPr>
          <p:spPr bwMode="auto">
            <a:xfrm>
              <a:off x="1152" y="1494"/>
              <a:ext cx="0" cy="2618"/>
            </a:xfrm>
            <a:prstGeom prst="line">
              <a:avLst/>
            </a:prstGeom>
            <a:noFill/>
            <a:ln w="12700">
              <a:noFill/>
              <a:round/>
              <a:headEnd/>
              <a:tailEnd/>
            </a:ln>
          </p:spPr>
          <p:txBody>
            <a:bodyPr/>
            <a:lstStyle/>
            <a:p>
              <a:endParaRPr lang="en-US"/>
            </a:p>
          </p:txBody>
        </p:sp>
        <p:pic>
          <p:nvPicPr>
            <p:cNvPr id="92" name="Picture 93" descr="24"/>
            <p:cNvPicPr>
              <a:picLocks noChangeAspect="1" noChangeArrowheads="1"/>
            </p:cNvPicPr>
            <p:nvPr/>
          </p:nvPicPr>
          <p:blipFill>
            <a:blip r:embed="rId2" cstate="print"/>
            <a:srcRect/>
            <a:stretch>
              <a:fillRect/>
            </a:stretch>
          </p:blipFill>
          <p:spPr bwMode="auto">
            <a:xfrm>
              <a:off x="4608" y="1536"/>
              <a:ext cx="1037" cy="569"/>
            </a:xfrm>
            <a:prstGeom prst="rect">
              <a:avLst/>
            </a:prstGeom>
            <a:noFill/>
            <a:ln w="9525">
              <a:noFill/>
              <a:miter lim="800000"/>
              <a:headEnd/>
              <a:tailEnd/>
            </a:ln>
          </p:spPr>
        </p:pic>
        <p:pic>
          <p:nvPicPr>
            <p:cNvPr id="93" name="Picture 94" descr="24"/>
            <p:cNvPicPr>
              <a:picLocks noChangeAspect="1" noChangeArrowheads="1"/>
            </p:cNvPicPr>
            <p:nvPr/>
          </p:nvPicPr>
          <p:blipFill>
            <a:blip r:embed="rId3" cstate="print"/>
            <a:srcRect/>
            <a:stretch>
              <a:fillRect/>
            </a:stretch>
          </p:blipFill>
          <p:spPr bwMode="auto">
            <a:xfrm>
              <a:off x="4581" y="2112"/>
              <a:ext cx="1152" cy="738"/>
            </a:xfrm>
            <a:prstGeom prst="rect">
              <a:avLst/>
            </a:prstGeom>
            <a:noFill/>
            <a:ln w="9525">
              <a:noFill/>
              <a:miter lim="800000"/>
              <a:headEnd/>
              <a:tailEnd/>
            </a:ln>
          </p:spPr>
        </p:pic>
        <p:pic>
          <p:nvPicPr>
            <p:cNvPr id="94" name="Picture 95" descr="24"/>
            <p:cNvPicPr>
              <a:picLocks noChangeAspect="1" noChangeArrowheads="1"/>
            </p:cNvPicPr>
            <p:nvPr/>
          </p:nvPicPr>
          <p:blipFill>
            <a:blip r:embed="rId4" cstate="print"/>
            <a:srcRect/>
            <a:stretch>
              <a:fillRect/>
            </a:stretch>
          </p:blipFill>
          <p:spPr bwMode="auto">
            <a:xfrm>
              <a:off x="33" y="1524"/>
              <a:ext cx="1058" cy="569"/>
            </a:xfrm>
            <a:prstGeom prst="rect">
              <a:avLst/>
            </a:prstGeom>
            <a:noFill/>
            <a:ln w="9525">
              <a:noFill/>
              <a:miter lim="800000"/>
              <a:headEnd/>
              <a:tailEnd/>
            </a:ln>
          </p:spPr>
        </p:pic>
        <p:pic>
          <p:nvPicPr>
            <p:cNvPr id="95" name="Picture 96" descr="24"/>
            <p:cNvPicPr>
              <a:picLocks noChangeAspect="1" noChangeArrowheads="1"/>
            </p:cNvPicPr>
            <p:nvPr/>
          </p:nvPicPr>
          <p:blipFill>
            <a:blip r:embed="rId5" cstate="print"/>
            <a:srcRect/>
            <a:stretch>
              <a:fillRect/>
            </a:stretch>
          </p:blipFill>
          <p:spPr bwMode="auto">
            <a:xfrm>
              <a:off x="24" y="2880"/>
              <a:ext cx="1176" cy="508"/>
            </a:xfrm>
            <a:prstGeom prst="rect">
              <a:avLst/>
            </a:prstGeom>
            <a:noFill/>
            <a:ln w="9525">
              <a:noFill/>
              <a:miter lim="800000"/>
              <a:headEnd/>
              <a:tailEnd/>
            </a:ln>
          </p:spPr>
        </p:pic>
        <p:pic>
          <p:nvPicPr>
            <p:cNvPr id="96" name="Picture 97" descr="24"/>
            <p:cNvPicPr>
              <a:picLocks noChangeAspect="1" noChangeArrowheads="1"/>
            </p:cNvPicPr>
            <p:nvPr/>
          </p:nvPicPr>
          <p:blipFill>
            <a:blip r:embed="rId6" cstate="print"/>
            <a:srcRect/>
            <a:stretch>
              <a:fillRect/>
            </a:stretch>
          </p:blipFill>
          <p:spPr bwMode="auto">
            <a:xfrm>
              <a:off x="4416" y="2640"/>
              <a:ext cx="1298" cy="874"/>
            </a:xfrm>
            <a:prstGeom prst="rect">
              <a:avLst/>
            </a:prstGeom>
            <a:noFill/>
            <a:ln w="9525">
              <a:noFill/>
              <a:miter lim="800000"/>
              <a:headEnd/>
              <a:tailEnd/>
            </a:ln>
          </p:spPr>
        </p:pic>
        <p:pic>
          <p:nvPicPr>
            <p:cNvPr id="97" name="Picture 98" descr="24"/>
            <p:cNvPicPr>
              <a:picLocks noChangeAspect="1" noChangeArrowheads="1"/>
            </p:cNvPicPr>
            <p:nvPr/>
          </p:nvPicPr>
          <p:blipFill>
            <a:blip r:embed="rId7" cstate="print"/>
            <a:srcRect/>
            <a:stretch>
              <a:fillRect/>
            </a:stretch>
          </p:blipFill>
          <p:spPr bwMode="auto">
            <a:xfrm>
              <a:off x="4668" y="3357"/>
              <a:ext cx="1044" cy="765"/>
            </a:xfrm>
            <a:prstGeom prst="rect">
              <a:avLst/>
            </a:prstGeom>
            <a:noFill/>
            <a:ln w="9525">
              <a:noFill/>
              <a:miter lim="800000"/>
              <a:headEnd/>
              <a:tailEnd/>
            </a:ln>
          </p:spPr>
        </p:pic>
        <p:pic>
          <p:nvPicPr>
            <p:cNvPr id="98" name="Picture 99" descr="24"/>
            <p:cNvPicPr>
              <a:picLocks noChangeAspect="1" noChangeArrowheads="1"/>
            </p:cNvPicPr>
            <p:nvPr/>
          </p:nvPicPr>
          <p:blipFill>
            <a:blip r:embed="rId8" cstate="print"/>
            <a:srcRect/>
            <a:stretch>
              <a:fillRect/>
            </a:stretch>
          </p:blipFill>
          <p:spPr bwMode="auto">
            <a:xfrm>
              <a:off x="192" y="3369"/>
              <a:ext cx="912" cy="711"/>
            </a:xfrm>
            <a:prstGeom prst="rect">
              <a:avLst/>
            </a:prstGeom>
            <a:noFill/>
            <a:ln w="9525">
              <a:noFill/>
              <a:miter lim="800000"/>
              <a:headEnd/>
              <a:tailEnd/>
            </a:ln>
          </p:spPr>
        </p:pic>
        <p:pic>
          <p:nvPicPr>
            <p:cNvPr id="99" name="Picture 100" descr="24"/>
            <p:cNvPicPr>
              <a:picLocks noChangeAspect="1" noChangeArrowheads="1"/>
            </p:cNvPicPr>
            <p:nvPr/>
          </p:nvPicPr>
          <p:blipFill>
            <a:blip r:embed="rId9" cstate="print"/>
            <a:srcRect/>
            <a:stretch>
              <a:fillRect/>
            </a:stretch>
          </p:blipFill>
          <p:spPr bwMode="auto">
            <a:xfrm>
              <a:off x="120" y="2095"/>
              <a:ext cx="936" cy="78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EQUILIBRIUM IN AS/AD</a:t>
            </a:r>
            <a:endParaRPr lang="en-US" dirty="0"/>
          </a:p>
        </p:txBody>
      </p:sp>
      <p:sp>
        <p:nvSpPr>
          <p:cNvPr id="4" name="Rectangle 5"/>
          <p:cNvSpPr txBox="1">
            <a:spLocks noChangeArrowheads="1"/>
          </p:cNvSpPr>
          <p:nvPr/>
        </p:nvSpPr>
        <p:spPr>
          <a:xfrm>
            <a:off x="4648200" y="1600200"/>
            <a:ext cx="4038600" cy="4525963"/>
          </a:xfrm>
          <a:prstGeom prst="rect">
            <a:avLst/>
          </a:prstGeom>
        </p:spPr>
        <p:txBody>
          <a:bodyPr/>
          <a:lstStyle/>
          <a:p>
            <a:pPr marL="342900" marR="0" lvl="0" indent="-342900" algn="l" defTabSz="914400" rtl="0" eaLnBrk="1" fontAlgn="auto" latinLnBrk="0" hangingPunct="1">
              <a:lnSpc>
                <a:spcPct val="100000"/>
              </a:lnSpc>
              <a:spcBef>
                <a:spcPct val="25000"/>
              </a:spcBef>
              <a:spcAft>
                <a:spcPct val="25000"/>
              </a:spcAft>
              <a:buClrTx/>
              <a:buSzTx/>
              <a:buFont typeface="Arial" pitchFamily="34" charset="0"/>
              <a:buChar char="•"/>
              <a:tabLst/>
              <a:defRPr/>
            </a:pPr>
            <a:r>
              <a:rPr kumimoji="0" lang="en-US" sz="32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mn-ea"/>
                <a:cs typeface="+mn-cs"/>
              </a:rPr>
              <a:t>P</a:t>
            </a:r>
            <a:r>
              <a:rPr kumimoji="0" lang="en-US" sz="3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mn-ea"/>
                <a:cs typeface="+mn-cs"/>
              </a:rPr>
              <a:t>0 and </a:t>
            </a:r>
            <a:r>
              <a:rPr kumimoji="0" lang="en-US" sz="3200" b="0" i="1"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mn-ea"/>
                <a:cs typeface="+mn-cs"/>
              </a:rPr>
              <a:t>Y</a:t>
            </a:r>
            <a:r>
              <a:rPr kumimoji="0" lang="en-US" sz="3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Garamond" pitchFamily="18" charset="0"/>
                <a:ea typeface="+mn-ea"/>
                <a:cs typeface="+mn-cs"/>
              </a:rPr>
              <a:t>0 correspond to equilibrium in the goods market and the money market and a set of price/output decisions on the part of all the firms in the economy.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Garamond" pitchFamily="18" charset="0"/>
              <a:ea typeface="+mn-ea"/>
              <a:cs typeface="+mn-cs"/>
            </a:endParaRPr>
          </a:p>
        </p:txBody>
      </p:sp>
      <p:cxnSp>
        <p:nvCxnSpPr>
          <p:cNvPr id="5" name="Straight Connector 4"/>
          <p:cNvCxnSpPr/>
          <p:nvPr/>
        </p:nvCxnSpPr>
        <p:spPr>
          <a:xfrm rot="5400000">
            <a:off x="-1219199" y="4191000"/>
            <a:ext cx="3505200" cy="3175"/>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228600" y="5486400"/>
            <a:ext cx="3276600" cy="1588"/>
          </a:xfrm>
          <a:prstGeom prst="line">
            <a:avLst/>
          </a:prstGeom>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rot="16200000" flipH="1">
            <a:off x="533400" y="2895600"/>
            <a:ext cx="2362200" cy="23622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flipV="1">
            <a:off x="533400" y="2971800"/>
            <a:ext cx="2438400" cy="228600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sp>
        <p:nvSpPr>
          <p:cNvPr id="9" name="TextBox 15"/>
          <p:cNvSpPr txBox="1">
            <a:spLocks noChangeArrowheads="1"/>
          </p:cNvSpPr>
          <p:nvPr/>
        </p:nvSpPr>
        <p:spPr bwMode="auto">
          <a:xfrm>
            <a:off x="3048000" y="2819400"/>
            <a:ext cx="914400" cy="369888"/>
          </a:xfrm>
          <a:prstGeom prst="rect">
            <a:avLst/>
          </a:prstGeom>
          <a:noFill/>
          <a:ln w="9525">
            <a:noFill/>
            <a:miter lim="800000"/>
            <a:headEnd/>
            <a:tailEnd/>
          </a:ln>
        </p:spPr>
        <p:txBody>
          <a:bodyPr>
            <a:spAutoFit/>
          </a:bodyPr>
          <a:lstStyle/>
          <a:p>
            <a:r>
              <a:rPr lang="en-US"/>
              <a:t>AS</a:t>
            </a:r>
          </a:p>
        </p:txBody>
      </p:sp>
      <p:sp>
        <p:nvSpPr>
          <p:cNvPr id="10" name="TextBox 16"/>
          <p:cNvSpPr txBox="1">
            <a:spLocks noChangeArrowheads="1"/>
          </p:cNvSpPr>
          <p:nvPr/>
        </p:nvSpPr>
        <p:spPr bwMode="auto">
          <a:xfrm>
            <a:off x="2971800" y="4953000"/>
            <a:ext cx="609600" cy="381000"/>
          </a:xfrm>
          <a:prstGeom prst="rect">
            <a:avLst/>
          </a:prstGeom>
          <a:noFill/>
          <a:ln w="9525">
            <a:noFill/>
            <a:miter lim="800000"/>
            <a:headEnd/>
            <a:tailEnd/>
          </a:ln>
        </p:spPr>
        <p:txBody>
          <a:bodyPr>
            <a:spAutoFit/>
          </a:bodyPr>
          <a:lstStyle/>
          <a:p>
            <a:r>
              <a:rPr lang="en-US"/>
              <a:t>AD</a:t>
            </a:r>
          </a:p>
        </p:txBody>
      </p:sp>
      <p:sp>
        <p:nvSpPr>
          <p:cNvPr id="11" name="TextBox 17"/>
          <p:cNvSpPr txBox="1">
            <a:spLocks noChangeArrowheads="1"/>
          </p:cNvSpPr>
          <p:nvPr/>
        </p:nvSpPr>
        <p:spPr bwMode="auto">
          <a:xfrm>
            <a:off x="2743200" y="5791200"/>
            <a:ext cx="1600200" cy="369888"/>
          </a:xfrm>
          <a:prstGeom prst="rect">
            <a:avLst/>
          </a:prstGeom>
          <a:noFill/>
          <a:ln w="9525">
            <a:noFill/>
            <a:miter lim="800000"/>
            <a:headEnd/>
            <a:tailEnd/>
          </a:ln>
        </p:spPr>
        <p:txBody>
          <a:bodyPr>
            <a:spAutoFit/>
          </a:bodyPr>
          <a:lstStyle/>
          <a:p>
            <a:r>
              <a:rPr lang="en-US">
                <a:latin typeface="Garamond" pitchFamily="18" charset="0"/>
              </a:rPr>
              <a:t>Real GDP Y</a:t>
            </a:r>
          </a:p>
        </p:txBody>
      </p:sp>
      <p:sp>
        <p:nvSpPr>
          <p:cNvPr id="12" name="TextBox 18"/>
          <p:cNvSpPr txBox="1">
            <a:spLocks noChangeArrowheads="1"/>
          </p:cNvSpPr>
          <p:nvPr/>
        </p:nvSpPr>
        <p:spPr bwMode="auto">
          <a:xfrm>
            <a:off x="0" y="1981200"/>
            <a:ext cx="1600200" cy="381000"/>
          </a:xfrm>
          <a:prstGeom prst="rect">
            <a:avLst/>
          </a:prstGeom>
          <a:noFill/>
          <a:ln w="9525">
            <a:noFill/>
            <a:miter lim="800000"/>
            <a:headEnd/>
            <a:tailEnd/>
          </a:ln>
        </p:spPr>
        <p:txBody>
          <a:bodyPr>
            <a:spAutoFit/>
          </a:bodyPr>
          <a:lstStyle/>
          <a:p>
            <a:r>
              <a:rPr lang="en-US">
                <a:latin typeface="Garamond" pitchFamily="18" charset="0"/>
              </a:rPr>
              <a:t>Price Level</a:t>
            </a:r>
          </a:p>
        </p:txBody>
      </p:sp>
      <p:cxnSp>
        <p:nvCxnSpPr>
          <p:cNvPr id="13" name="Straight Connector 12"/>
          <p:cNvCxnSpPr/>
          <p:nvPr/>
        </p:nvCxnSpPr>
        <p:spPr>
          <a:xfrm rot="10800000">
            <a:off x="533400" y="4114800"/>
            <a:ext cx="1219200" cy="1588"/>
          </a:xfrm>
          <a:prstGeom prst="line">
            <a:avLst/>
          </a:prstGeom>
          <a:ln>
            <a:solidFill>
              <a:srgbClr val="92D050"/>
            </a:solidFill>
            <a:prstDash val="dash"/>
          </a:ln>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rot="5400000">
            <a:off x="1066801" y="4800600"/>
            <a:ext cx="1371600" cy="3175"/>
          </a:xfrm>
          <a:prstGeom prst="line">
            <a:avLst/>
          </a:prstGeom>
          <a:ln>
            <a:solidFill>
              <a:srgbClr val="92D050"/>
            </a:solidFill>
            <a:prstDash val="dash"/>
          </a:ln>
        </p:spPr>
        <p:style>
          <a:lnRef idx="3">
            <a:schemeClr val="accent4"/>
          </a:lnRef>
          <a:fillRef idx="0">
            <a:schemeClr val="accent4"/>
          </a:fillRef>
          <a:effectRef idx="2">
            <a:schemeClr val="accent4"/>
          </a:effectRef>
          <a:fontRef idx="minor">
            <a:schemeClr val="tx1"/>
          </a:fontRef>
        </p:style>
      </p:cxnSp>
      <p:sp>
        <p:nvSpPr>
          <p:cNvPr id="15" name="TextBox 26"/>
          <p:cNvSpPr txBox="1">
            <a:spLocks noChangeArrowheads="1"/>
          </p:cNvSpPr>
          <p:nvPr/>
        </p:nvSpPr>
        <p:spPr bwMode="auto">
          <a:xfrm>
            <a:off x="0" y="3962400"/>
            <a:ext cx="609600" cy="369888"/>
          </a:xfrm>
          <a:prstGeom prst="rect">
            <a:avLst/>
          </a:prstGeom>
          <a:noFill/>
          <a:ln w="9525">
            <a:noFill/>
            <a:miter lim="800000"/>
            <a:headEnd/>
            <a:tailEnd/>
          </a:ln>
        </p:spPr>
        <p:txBody>
          <a:bodyPr>
            <a:spAutoFit/>
          </a:bodyPr>
          <a:lstStyle/>
          <a:p>
            <a:r>
              <a:rPr lang="en-US"/>
              <a:t>P0</a:t>
            </a:r>
          </a:p>
        </p:txBody>
      </p:sp>
      <p:sp>
        <p:nvSpPr>
          <p:cNvPr id="16" name="TextBox 27"/>
          <p:cNvSpPr txBox="1">
            <a:spLocks noChangeArrowheads="1"/>
          </p:cNvSpPr>
          <p:nvPr/>
        </p:nvSpPr>
        <p:spPr bwMode="auto">
          <a:xfrm>
            <a:off x="1447800" y="5638800"/>
            <a:ext cx="609600" cy="381000"/>
          </a:xfrm>
          <a:prstGeom prst="rect">
            <a:avLst/>
          </a:prstGeom>
          <a:noFill/>
          <a:ln w="9525">
            <a:noFill/>
            <a:miter lim="800000"/>
            <a:headEnd/>
            <a:tailEnd/>
          </a:ln>
        </p:spPr>
        <p:txBody>
          <a:bodyPr>
            <a:spAutoFit/>
          </a:bodyPr>
          <a:lstStyle/>
          <a:p>
            <a:r>
              <a:rPr lang="en-US"/>
              <a:t>Y0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AS/AD QUIZ</a:t>
            </a:r>
            <a:endParaRPr lang="en-US" dirty="0"/>
          </a:p>
        </p:txBody>
      </p:sp>
      <p:sp>
        <p:nvSpPr>
          <p:cNvPr id="4" name="Rectangle 3"/>
          <p:cNvSpPr/>
          <p:nvPr/>
        </p:nvSpPr>
        <p:spPr>
          <a:xfrm>
            <a:off x="533400" y="1295400"/>
            <a:ext cx="8077200" cy="5139869"/>
          </a:xfrm>
          <a:prstGeom prst="rect">
            <a:avLst/>
          </a:prstGeom>
        </p:spPr>
        <p:txBody>
          <a:bodyPr wrap="square">
            <a:spAutoFit/>
          </a:bodyPr>
          <a:lstStyle/>
          <a:p>
            <a:r>
              <a:rPr lang="en-US" sz="2400" dirty="0" smtClean="0"/>
              <a:t>Use an aggregate demand and aggregate supply diagram to illustrate and explain how each of the following will affect the equilibrium price level and real GDP: </a:t>
            </a:r>
          </a:p>
          <a:p>
            <a:endParaRPr lang="en-US" sz="2000" dirty="0" smtClean="0"/>
          </a:p>
          <a:p>
            <a:pPr lvl="1">
              <a:buFont typeface="Arial" pitchFamily="34" charset="0"/>
              <a:buChar char="•"/>
            </a:pPr>
            <a:r>
              <a:rPr lang="en-US" sz="2000" dirty="0" smtClean="0"/>
              <a:t>Consumers expect a recession </a:t>
            </a:r>
          </a:p>
          <a:p>
            <a:pPr lvl="1">
              <a:buFont typeface="Arial" pitchFamily="34" charset="0"/>
              <a:buChar char="•"/>
            </a:pPr>
            <a:r>
              <a:rPr lang="en-US" sz="2000" dirty="0" smtClean="0"/>
              <a:t>Foreign income rises </a:t>
            </a:r>
          </a:p>
          <a:p>
            <a:pPr lvl="1">
              <a:buFont typeface="Arial" pitchFamily="34" charset="0"/>
              <a:buChar char="•"/>
            </a:pPr>
            <a:r>
              <a:rPr lang="en-US" sz="2000" dirty="0" smtClean="0"/>
              <a:t>Foreign price levels fall </a:t>
            </a:r>
          </a:p>
          <a:p>
            <a:pPr lvl="1">
              <a:buFont typeface="Arial" pitchFamily="34" charset="0"/>
              <a:buChar char="•"/>
            </a:pPr>
            <a:r>
              <a:rPr lang="en-US" sz="2000" dirty="0" smtClean="0"/>
              <a:t>Government spending increases </a:t>
            </a:r>
          </a:p>
          <a:p>
            <a:pPr lvl="1">
              <a:buFont typeface="Arial" pitchFamily="34" charset="0"/>
              <a:buChar char="•"/>
            </a:pPr>
            <a:r>
              <a:rPr lang="en-US" sz="2000" dirty="0" smtClean="0"/>
              <a:t>Workers expect high future inflation and negotiate higher wages now </a:t>
            </a:r>
          </a:p>
          <a:p>
            <a:pPr lvl="1">
              <a:buFont typeface="Arial" pitchFamily="34" charset="0"/>
              <a:buChar char="•"/>
            </a:pPr>
            <a:r>
              <a:rPr lang="en-US" sz="2000" dirty="0" smtClean="0"/>
              <a:t>Technological improvements increase productivity </a:t>
            </a:r>
          </a:p>
          <a:p>
            <a:endParaRPr lang="en-US" sz="2000" dirty="0" smtClean="0"/>
          </a:p>
          <a:p>
            <a:r>
              <a:rPr lang="en-US" sz="2400" dirty="0" smtClean="0"/>
              <a:t>We will answer each of these questions step-by-step. First, however, we need to set up what an aggregate demand and aggregate supply diagram looks like. We will do that in the next section. </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AS/AD QUIZ</a:t>
            </a:r>
            <a:endParaRPr lang="en-US" dirty="0"/>
          </a:p>
        </p:txBody>
      </p:sp>
      <p:pic>
        <p:nvPicPr>
          <p:cNvPr id="2050" name="Picture 2" descr="Aggregate Demand &amp; Supply 1"/>
          <p:cNvPicPr>
            <a:picLocks noChangeAspect="1" noChangeArrowheads="1"/>
          </p:cNvPicPr>
          <p:nvPr/>
        </p:nvPicPr>
        <p:blipFill>
          <a:blip r:embed="rId2" cstate="print"/>
          <a:srcRect/>
          <a:stretch>
            <a:fillRect/>
          </a:stretch>
        </p:blipFill>
        <p:spPr bwMode="auto">
          <a:xfrm>
            <a:off x="2362200" y="1828800"/>
            <a:ext cx="3714750" cy="371475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AS/AD QUIZ</a:t>
            </a:r>
            <a:endParaRPr lang="en-US" dirty="0"/>
          </a:p>
        </p:txBody>
      </p:sp>
      <p:pic>
        <p:nvPicPr>
          <p:cNvPr id="3074" name="Picture 2" descr="Aggregate Demand &amp; Supply 2"/>
          <p:cNvPicPr>
            <a:picLocks noChangeAspect="1" noChangeArrowheads="1"/>
          </p:cNvPicPr>
          <p:nvPr/>
        </p:nvPicPr>
        <p:blipFill>
          <a:blip r:embed="rId2" cstate="print"/>
          <a:srcRect/>
          <a:stretch>
            <a:fillRect/>
          </a:stretch>
        </p:blipFill>
        <p:spPr bwMode="auto">
          <a:xfrm>
            <a:off x="228600" y="1905000"/>
            <a:ext cx="3714750" cy="3714751"/>
          </a:xfrm>
          <a:prstGeom prst="rect">
            <a:avLst/>
          </a:prstGeom>
          <a:noFill/>
        </p:spPr>
      </p:pic>
      <p:sp>
        <p:nvSpPr>
          <p:cNvPr id="4" name="Rectangle 3"/>
          <p:cNvSpPr/>
          <p:nvPr/>
        </p:nvSpPr>
        <p:spPr>
          <a:xfrm>
            <a:off x="4495800" y="1295400"/>
            <a:ext cx="3810000" cy="3970318"/>
          </a:xfrm>
          <a:prstGeom prst="rect">
            <a:avLst/>
          </a:prstGeom>
        </p:spPr>
        <p:txBody>
          <a:bodyPr wrap="square">
            <a:spAutoFit/>
          </a:bodyPr>
          <a:lstStyle/>
          <a:p>
            <a:r>
              <a:rPr lang="en-US" b="1" dirty="0" smtClean="0"/>
              <a:t>Consumers expect a recession</a:t>
            </a:r>
          </a:p>
          <a:p>
            <a:r>
              <a:rPr lang="en-US" dirty="0" smtClean="0"/>
              <a:t>If consumer expect a recession then they will not spend as much money today as to "save for a rainy day". Thus if spending has decreased, then our aggregate demand must decrease. An aggregate demand decrease is shown as a shift to the left of the aggregate demand curve, as shown below. Note that this has caused both Real GDP to decrease as well as the price level. Thus expectations of future recessions act to lower economic growth and are </a:t>
            </a:r>
            <a:r>
              <a:rPr lang="en-US" dirty="0" smtClean="0">
                <a:hlinkClick r:id="rId3"/>
              </a:rPr>
              <a:t>deflationary</a:t>
            </a:r>
            <a:r>
              <a:rPr lang="en-US" dirty="0" smtClean="0"/>
              <a:t> in nature.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AS/AD QUIZ</a:t>
            </a:r>
            <a:endParaRPr lang="en-US" dirty="0"/>
          </a:p>
        </p:txBody>
      </p:sp>
      <p:pic>
        <p:nvPicPr>
          <p:cNvPr id="4098" name="Picture 2" descr="Aggregate Demand &amp; Supply 3"/>
          <p:cNvPicPr>
            <a:picLocks noChangeAspect="1" noChangeArrowheads="1"/>
          </p:cNvPicPr>
          <p:nvPr/>
        </p:nvPicPr>
        <p:blipFill>
          <a:blip r:embed="rId2" cstate="print"/>
          <a:srcRect/>
          <a:stretch>
            <a:fillRect/>
          </a:stretch>
        </p:blipFill>
        <p:spPr bwMode="auto">
          <a:xfrm>
            <a:off x="304800" y="1600200"/>
            <a:ext cx="3714750" cy="3714751"/>
          </a:xfrm>
          <a:prstGeom prst="rect">
            <a:avLst/>
          </a:prstGeom>
          <a:noFill/>
        </p:spPr>
      </p:pic>
      <p:sp>
        <p:nvSpPr>
          <p:cNvPr id="4" name="Rectangle 3"/>
          <p:cNvSpPr/>
          <p:nvPr/>
        </p:nvSpPr>
        <p:spPr>
          <a:xfrm>
            <a:off x="4114800" y="1524000"/>
            <a:ext cx="4572000" cy="3139321"/>
          </a:xfrm>
          <a:prstGeom prst="rect">
            <a:avLst/>
          </a:prstGeom>
        </p:spPr>
        <p:txBody>
          <a:bodyPr>
            <a:spAutoFit/>
          </a:bodyPr>
          <a:lstStyle/>
          <a:p>
            <a:r>
              <a:rPr lang="en-US" b="1" dirty="0" smtClean="0"/>
              <a:t>Foreign income rises</a:t>
            </a:r>
          </a:p>
          <a:p>
            <a:endParaRPr lang="en-US" b="1" dirty="0" smtClean="0"/>
          </a:p>
          <a:p>
            <a:r>
              <a:rPr lang="en-US" dirty="0" smtClean="0"/>
              <a:t>If foreign income rises, then we would expect that foreigners would spend more money - both in their home country and in ours. Thus we should see a rise in foreign spending and exports, which raises the aggregate demand curve. This is shown in our diagram as a shift to the right. This shift in the aggregate demand curve cause Real GDP to rise as well as the price level.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AS/AD QUIZ</a:t>
            </a:r>
            <a:endParaRPr lang="en-US" dirty="0"/>
          </a:p>
        </p:txBody>
      </p:sp>
      <p:pic>
        <p:nvPicPr>
          <p:cNvPr id="34818" name="Picture 2" descr="Aggregate Demand &amp; Supply 2"/>
          <p:cNvPicPr>
            <a:picLocks noChangeAspect="1" noChangeArrowheads="1"/>
          </p:cNvPicPr>
          <p:nvPr/>
        </p:nvPicPr>
        <p:blipFill>
          <a:blip r:embed="rId2" cstate="print"/>
          <a:srcRect/>
          <a:stretch>
            <a:fillRect/>
          </a:stretch>
        </p:blipFill>
        <p:spPr bwMode="auto">
          <a:xfrm>
            <a:off x="304800" y="1752600"/>
            <a:ext cx="3714750" cy="3714751"/>
          </a:xfrm>
          <a:prstGeom prst="rect">
            <a:avLst/>
          </a:prstGeom>
          <a:noFill/>
        </p:spPr>
      </p:pic>
      <p:sp>
        <p:nvSpPr>
          <p:cNvPr id="6" name="Rectangle 5"/>
          <p:cNvSpPr/>
          <p:nvPr/>
        </p:nvSpPr>
        <p:spPr>
          <a:xfrm>
            <a:off x="4038600" y="1752600"/>
            <a:ext cx="4572000" cy="3139321"/>
          </a:xfrm>
          <a:prstGeom prst="rect">
            <a:avLst/>
          </a:prstGeom>
        </p:spPr>
        <p:txBody>
          <a:bodyPr>
            <a:spAutoFit/>
          </a:bodyPr>
          <a:lstStyle/>
          <a:p>
            <a:r>
              <a:rPr lang="en-US" b="1" dirty="0" smtClean="0"/>
              <a:t>Foreign price levels fall</a:t>
            </a:r>
          </a:p>
          <a:p>
            <a:r>
              <a:rPr lang="en-US" dirty="0" smtClean="0"/>
              <a:t>If foreign price levels fall, then foreign goods become cheaper. We should expect that consumers in our country are now more likely to buy foreign goods and less likely to buy domestic made products. Thus the aggregate demand curve must fall, which is shown as a shift to the left. Note that a fall in foreign price levels also causes a fall in domestic price levels (as shown) as well as a fall in Real GDP, according to this Keynesian framework.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AS/AD QUIZ</a:t>
            </a:r>
            <a:endParaRPr lang="en-US" dirty="0"/>
          </a:p>
        </p:txBody>
      </p:sp>
      <p:pic>
        <p:nvPicPr>
          <p:cNvPr id="31746" name="Picture 2" descr="Aggregate Demand &amp; Supply 3"/>
          <p:cNvPicPr>
            <a:picLocks noChangeAspect="1" noChangeArrowheads="1"/>
          </p:cNvPicPr>
          <p:nvPr/>
        </p:nvPicPr>
        <p:blipFill>
          <a:blip r:embed="rId2" cstate="print"/>
          <a:srcRect/>
          <a:stretch>
            <a:fillRect/>
          </a:stretch>
        </p:blipFill>
        <p:spPr bwMode="auto">
          <a:xfrm>
            <a:off x="228600" y="1828800"/>
            <a:ext cx="3714750" cy="3714751"/>
          </a:xfrm>
          <a:prstGeom prst="rect">
            <a:avLst/>
          </a:prstGeom>
          <a:noFill/>
        </p:spPr>
      </p:pic>
      <p:sp>
        <p:nvSpPr>
          <p:cNvPr id="4" name="Rectangle 3"/>
          <p:cNvSpPr/>
          <p:nvPr/>
        </p:nvSpPr>
        <p:spPr>
          <a:xfrm>
            <a:off x="4038600" y="1295400"/>
            <a:ext cx="4572000" cy="4524315"/>
          </a:xfrm>
          <a:prstGeom prst="rect">
            <a:avLst/>
          </a:prstGeom>
        </p:spPr>
        <p:txBody>
          <a:bodyPr>
            <a:spAutoFit/>
          </a:bodyPr>
          <a:lstStyle/>
          <a:p>
            <a:r>
              <a:rPr lang="en-US" b="1" dirty="0" smtClean="0"/>
              <a:t>Government spending increases</a:t>
            </a:r>
          </a:p>
          <a:p>
            <a:r>
              <a:rPr lang="en-US" dirty="0" smtClean="0"/>
              <a:t>This is where the Keynesian framework differs radically from others. Under this framework this increase in government spending is an increase in aggregate demand, as the government is now demanding more goods and services. So we should see Real GDP rise as well as the price level. This is generally all that is expected in a 1st year college answer. There are larger issues here, though, such as how is the government paying for these expenditures (higher taxes? deficit spending?) and how much government spending </a:t>
            </a:r>
            <a:r>
              <a:rPr lang="en-US" dirty="0" err="1" smtClean="0"/>
              <a:t>chaces</a:t>
            </a:r>
            <a:r>
              <a:rPr lang="en-US" dirty="0" smtClean="0"/>
              <a:t> away private spending. Both those are issues typically beyond the scope of a question such as this.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AS/AD QUIZ</a:t>
            </a:r>
            <a:endParaRPr lang="en-US" dirty="0"/>
          </a:p>
        </p:txBody>
      </p:sp>
      <p:pic>
        <p:nvPicPr>
          <p:cNvPr id="32770" name="Picture 2" descr="Aggregate Demand &amp; Supply 4"/>
          <p:cNvPicPr>
            <a:picLocks noChangeAspect="1" noChangeArrowheads="1"/>
          </p:cNvPicPr>
          <p:nvPr/>
        </p:nvPicPr>
        <p:blipFill>
          <a:blip r:embed="rId2" cstate="print"/>
          <a:srcRect/>
          <a:stretch>
            <a:fillRect/>
          </a:stretch>
        </p:blipFill>
        <p:spPr bwMode="auto">
          <a:xfrm>
            <a:off x="228600" y="1981200"/>
            <a:ext cx="3714750" cy="3714751"/>
          </a:xfrm>
          <a:prstGeom prst="rect">
            <a:avLst/>
          </a:prstGeom>
          <a:noFill/>
        </p:spPr>
      </p:pic>
      <p:sp>
        <p:nvSpPr>
          <p:cNvPr id="4" name="Rectangle 3"/>
          <p:cNvSpPr/>
          <p:nvPr/>
        </p:nvSpPr>
        <p:spPr>
          <a:xfrm>
            <a:off x="3886200" y="1524000"/>
            <a:ext cx="4724400" cy="4339650"/>
          </a:xfrm>
          <a:prstGeom prst="rect">
            <a:avLst/>
          </a:prstGeom>
        </p:spPr>
        <p:txBody>
          <a:bodyPr wrap="square">
            <a:spAutoFit/>
          </a:bodyPr>
          <a:lstStyle/>
          <a:p>
            <a:r>
              <a:rPr lang="en-US" b="1" dirty="0" smtClean="0"/>
              <a:t>Workers expect high future inflation and negotiate higher wages now</a:t>
            </a:r>
          </a:p>
          <a:p>
            <a:r>
              <a:rPr lang="en-US" sz="2000" dirty="0" smtClean="0"/>
              <a:t>If the cost of hiring workers has gone up, then companies will not want to hire as many workers. Thus we should expect to see the aggregate supply shrink, which is shown as a shift to the left. When the aggregate supply gets smaller, we see a reduction in Real GDP as well as an increase in the price level. Note that the expectation of future inflation has caused the price level to increase today. Thus if consumers expect inflation tomorrow, they will end up seeing it today. </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AS/AD QUIZ</a:t>
            </a:r>
            <a:endParaRPr lang="en-US" dirty="0"/>
          </a:p>
        </p:txBody>
      </p:sp>
      <p:pic>
        <p:nvPicPr>
          <p:cNvPr id="33794" name="Picture 2" descr="Aggregate Demand &amp; Supply 5"/>
          <p:cNvPicPr>
            <a:picLocks noChangeAspect="1" noChangeArrowheads="1"/>
          </p:cNvPicPr>
          <p:nvPr/>
        </p:nvPicPr>
        <p:blipFill>
          <a:blip r:embed="rId2" cstate="print"/>
          <a:srcRect/>
          <a:stretch>
            <a:fillRect/>
          </a:stretch>
        </p:blipFill>
        <p:spPr bwMode="auto">
          <a:xfrm>
            <a:off x="228600" y="1981200"/>
            <a:ext cx="3714750" cy="3714751"/>
          </a:xfrm>
          <a:prstGeom prst="rect">
            <a:avLst/>
          </a:prstGeom>
          <a:noFill/>
        </p:spPr>
      </p:pic>
      <p:sp>
        <p:nvSpPr>
          <p:cNvPr id="4" name="Rectangle 3"/>
          <p:cNvSpPr/>
          <p:nvPr/>
        </p:nvSpPr>
        <p:spPr>
          <a:xfrm>
            <a:off x="4191000" y="1752600"/>
            <a:ext cx="4572000" cy="3046988"/>
          </a:xfrm>
          <a:prstGeom prst="rect">
            <a:avLst/>
          </a:prstGeom>
        </p:spPr>
        <p:txBody>
          <a:bodyPr wrap="square">
            <a:spAutoFit/>
          </a:bodyPr>
          <a:lstStyle/>
          <a:p>
            <a:r>
              <a:rPr lang="en-US" sz="2400" b="1" dirty="0" smtClean="0"/>
              <a:t>Technological improvements increase productivity</a:t>
            </a:r>
          </a:p>
          <a:p>
            <a:r>
              <a:rPr lang="en-US" sz="2400" dirty="0" smtClean="0"/>
              <a:t>A rise in firm productivity is shown as a shift of the aggregate supply curve to the right. Not surprisingly, this causes a rise in Real GDP. Note that it also causes a fall in the price level.</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7" name="Picture 9"/>
          <p:cNvPicPr>
            <a:picLocks noChangeAspect="1" noChangeArrowheads="1"/>
          </p:cNvPicPr>
          <p:nvPr/>
        </p:nvPicPr>
        <p:blipFill>
          <a:blip r:embed="rId2" cstate="print"/>
          <a:srcRect l="13470" t="31250" r="39092" b="21875"/>
          <a:stretch>
            <a:fillRect/>
          </a:stretch>
        </p:blipFill>
        <p:spPr bwMode="auto">
          <a:xfrm>
            <a:off x="304800" y="3200400"/>
            <a:ext cx="6172200" cy="3429000"/>
          </a:xfrm>
          <a:prstGeom prst="rect">
            <a:avLst/>
          </a:prstGeom>
          <a:noFill/>
          <a:ln w="9525">
            <a:noFill/>
            <a:miter lim="800000"/>
            <a:headEnd/>
            <a:tailEnd/>
          </a:ln>
          <a:effectLst/>
        </p:spPr>
      </p:pic>
      <p:pic>
        <p:nvPicPr>
          <p:cNvPr id="43016" name="Picture 8" descr="Very nice houses on Earslfield Rd."/>
          <p:cNvPicPr>
            <a:picLocks noChangeAspect="1" noChangeArrowheads="1"/>
          </p:cNvPicPr>
          <p:nvPr/>
        </p:nvPicPr>
        <p:blipFill>
          <a:blip r:embed="rId3" cstate="print"/>
          <a:srcRect/>
          <a:stretch>
            <a:fillRect/>
          </a:stretch>
        </p:blipFill>
        <p:spPr bwMode="auto">
          <a:xfrm>
            <a:off x="5397500" y="1371600"/>
            <a:ext cx="3556000" cy="2667000"/>
          </a:xfrm>
          <a:prstGeom prst="rect">
            <a:avLst/>
          </a:prstGeom>
          <a:noFill/>
        </p:spPr>
      </p:pic>
      <p:sp>
        <p:nvSpPr>
          <p:cNvPr id="2" name="Title 1"/>
          <p:cNvSpPr>
            <a:spLocks noGrp="1"/>
          </p:cNvSpPr>
          <p:nvPr>
            <p:ph type="title"/>
          </p:nvPr>
        </p:nvSpPr>
        <p:spPr/>
        <p:txBody>
          <a:bodyPr>
            <a:normAutofit/>
          </a:bodyPr>
          <a:lstStyle/>
          <a:p>
            <a:r>
              <a:rPr lang="en-US" dirty="0" smtClean="0"/>
              <a:t>GOOD TIMES</a:t>
            </a:r>
            <a:endParaRPr lang="en-US" dirty="0"/>
          </a:p>
        </p:txBody>
      </p:sp>
      <p:pic>
        <p:nvPicPr>
          <p:cNvPr id="43010" name="Picture 2" descr="http://t3.gstatic.com/images?q=tbn:ANd9GcQAnvTJKjGcuxa59AvPTHW8QScuoaQtMWS2K3Bzge4Y6wVXgy6MoAzI6A">
            <a:hlinkClick r:id="rId4"/>
          </p:cNvPr>
          <p:cNvPicPr>
            <a:picLocks noChangeAspect="1" noChangeArrowheads="1"/>
          </p:cNvPicPr>
          <p:nvPr/>
        </p:nvPicPr>
        <p:blipFill>
          <a:blip r:embed="rId5" cstate="print"/>
          <a:srcRect/>
          <a:stretch>
            <a:fillRect/>
          </a:stretch>
        </p:blipFill>
        <p:spPr bwMode="auto">
          <a:xfrm>
            <a:off x="609600" y="1219200"/>
            <a:ext cx="2217549" cy="2590800"/>
          </a:xfrm>
          <a:prstGeom prst="rect">
            <a:avLst/>
          </a:prstGeom>
          <a:noFill/>
        </p:spPr>
      </p:pic>
      <p:pic>
        <p:nvPicPr>
          <p:cNvPr id="43012" name="Picture 4" descr="http://t0.gstatic.com/images?q=tbn:ANd9GcQBgNt6thKGjh8LJwMdLRRmVsuN9BRVmuunDeP7OOwGR12nhSMsAQGpcQ">
            <a:hlinkClick r:id="rId6"/>
          </p:cNvPr>
          <p:cNvPicPr>
            <a:picLocks noChangeAspect="1" noChangeArrowheads="1"/>
          </p:cNvPicPr>
          <p:nvPr/>
        </p:nvPicPr>
        <p:blipFill>
          <a:blip r:embed="rId7" cstate="print"/>
          <a:srcRect/>
          <a:stretch>
            <a:fillRect/>
          </a:stretch>
        </p:blipFill>
        <p:spPr bwMode="auto">
          <a:xfrm>
            <a:off x="3048000" y="1752600"/>
            <a:ext cx="2408956" cy="1981200"/>
          </a:xfrm>
          <a:prstGeom prst="rect">
            <a:avLst/>
          </a:prstGeom>
          <a:noFill/>
        </p:spPr>
      </p:pic>
      <p:pic>
        <p:nvPicPr>
          <p:cNvPr id="43014" name="Picture 6" descr="http://www.getloans.com/blog/wp-content/uploads/2011/01/intro1.jpg"/>
          <p:cNvPicPr>
            <a:picLocks noChangeAspect="1" noChangeArrowheads="1"/>
          </p:cNvPicPr>
          <p:nvPr/>
        </p:nvPicPr>
        <p:blipFill>
          <a:blip r:embed="rId8" cstate="print"/>
          <a:srcRect/>
          <a:stretch>
            <a:fillRect/>
          </a:stretch>
        </p:blipFill>
        <p:spPr bwMode="auto">
          <a:xfrm>
            <a:off x="5943600" y="3810000"/>
            <a:ext cx="3048000" cy="2800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TIMES</a:t>
            </a:r>
            <a:endParaRPr lang="en-US" dirty="0"/>
          </a:p>
        </p:txBody>
      </p:sp>
      <p:pic>
        <p:nvPicPr>
          <p:cNvPr id="39940" name="Picture 4" descr="hooverville.jpg"/>
          <p:cNvPicPr>
            <a:picLocks noChangeAspect="1" noChangeArrowheads="1"/>
          </p:cNvPicPr>
          <p:nvPr/>
        </p:nvPicPr>
        <p:blipFill>
          <a:blip r:embed="rId2" cstate="print"/>
          <a:srcRect/>
          <a:stretch>
            <a:fillRect/>
          </a:stretch>
        </p:blipFill>
        <p:spPr bwMode="auto">
          <a:xfrm>
            <a:off x="4515465" y="2438400"/>
            <a:ext cx="3637935" cy="2819400"/>
          </a:xfrm>
          <a:prstGeom prst="rect">
            <a:avLst/>
          </a:prstGeom>
          <a:noFill/>
        </p:spPr>
      </p:pic>
      <p:sp>
        <p:nvSpPr>
          <p:cNvPr id="6" name="Rectangle 5"/>
          <p:cNvSpPr/>
          <p:nvPr/>
        </p:nvSpPr>
        <p:spPr>
          <a:xfrm>
            <a:off x="4038600" y="1143000"/>
            <a:ext cx="4543970" cy="1569660"/>
          </a:xfrm>
          <a:prstGeom prst="rect">
            <a:avLst/>
          </a:prstGeom>
          <a:noFill/>
        </p:spPr>
        <p:txBody>
          <a:bodyPr wrap="squar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1930’s</a:t>
            </a:r>
          </a:p>
          <a:p>
            <a:pPr algn="ct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Great Depression</a:t>
            </a:r>
          </a:p>
          <a:p>
            <a:pPr algn="ct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9944" name="Picture 8" descr="http://t1.gstatic.com/images?q=tbn:ANd9GcSKj0ADoebIjeR3KorVQvUSsybvb-lP_rQAa_w59-O-MhiQz64LIeNptJ4">
            <a:hlinkClick r:id="rId3"/>
          </p:cNvPr>
          <p:cNvPicPr>
            <a:picLocks noChangeAspect="1" noChangeArrowheads="1"/>
          </p:cNvPicPr>
          <p:nvPr/>
        </p:nvPicPr>
        <p:blipFill>
          <a:blip r:embed="rId4" cstate="print"/>
          <a:srcRect/>
          <a:stretch>
            <a:fillRect/>
          </a:stretch>
        </p:blipFill>
        <p:spPr bwMode="auto">
          <a:xfrm>
            <a:off x="685800" y="1676400"/>
            <a:ext cx="3048000" cy="2460978"/>
          </a:xfrm>
          <a:prstGeom prst="rect">
            <a:avLst/>
          </a:prstGeom>
          <a:noFill/>
        </p:spPr>
      </p:pic>
      <p:pic>
        <p:nvPicPr>
          <p:cNvPr id="39946" name="Picture 10" descr="http://freelancefolder.com/wp-content/uploads/going-out-of-business.jpg"/>
          <p:cNvPicPr>
            <a:picLocks noChangeAspect="1" noChangeArrowheads="1"/>
          </p:cNvPicPr>
          <p:nvPr/>
        </p:nvPicPr>
        <p:blipFill>
          <a:blip r:embed="rId5" cstate="print"/>
          <a:srcRect/>
          <a:stretch>
            <a:fillRect/>
          </a:stretch>
        </p:blipFill>
        <p:spPr bwMode="auto">
          <a:xfrm>
            <a:off x="2971800" y="2819400"/>
            <a:ext cx="2381250" cy="3886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GOOD TIMES and BAD TIMES</a:t>
            </a:r>
            <a:endParaRPr lang="en-US" dirty="0"/>
          </a:p>
        </p:txBody>
      </p:sp>
      <p:pic>
        <p:nvPicPr>
          <p:cNvPr id="37890" name="Picture 1" descr="http://corporatejourney2u.com/businessresources/images/standard-and-poor-composite-index-over-137-years.jpg"/>
          <p:cNvPicPr>
            <a:picLocks noChangeAspect="1" noChangeArrowheads="1"/>
          </p:cNvPicPr>
          <p:nvPr/>
        </p:nvPicPr>
        <p:blipFill>
          <a:blip r:embed="rId2" cstate="print"/>
          <a:srcRect/>
          <a:stretch>
            <a:fillRect/>
          </a:stretch>
        </p:blipFill>
        <p:spPr bwMode="auto">
          <a:xfrm>
            <a:off x="213821" y="228600"/>
            <a:ext cx="8866456" cy="6342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CYCLE</a:t>
            </a:r>
            <a:endParaRPr lang="en-US" dirty="0"/>
          </a:p>
        </p:txBody>
      </p:sp>
      <p:pic>
        <p:nvPicPr>
          <p:cNvPr id="38918" name="Picture 6" descr="http://education.wallstreetsurvivor.com/images_articles/business_cycle_phases.png"/>
          <p:cNvPicPr>
            <a:picLocks noChangeAspect="1" noChangeArrowheads="1"/>
          </p:cNvPicPr>
          <p:nvPr/>
        </p:nvPicPr>
        <p:blipFill>
          <a:blip r:embed="rId2" cstate="print"/>
          <a:srcRect/>
          <a:stretch>
            <a:fillRect/>
          </a:stretch>
        </p:blipFill>
        <p:spPr bwMode="auto">
          <a:xfrm>
            <a:off x="685800" y="1371600"/>
            <a:ext cx="7653636" cy="5032747"/>
          </a:xfrm>
          <a:prstGeom prst="rect">
            <a:avLst/>
          </a:prstGeom>
          <a:noFill/>
        </p:spPr>
      </p:pic>
      <p:sp>
        <p:nvSpPr>
          <p:cNvPr id="7" name="TextBox 6"/>
          <p:cNvSpPr txBox="1"/>
          <p:nvPr/>
        </p:nvSpPr>
        <p:spPr>
          <a:xfrm>
            <a:off x="4191000" y="6019800"/>
            <a:ext cx="762000" cy="369332"/>
          </a:xfrm>
          <a:prstGeom prst="rect">
            <a:avLst/>
          </a:prstGeom>
          <a:noFill/>
        </p:spPr>
        <p:txBody>
          <a:bodyPr wrap="square" rtlCol="0">
            <a:spAutoFit/>
          </a:bodyPr>
          <a:lstStyle/>
          <a:p>
            <a:r>
              <a:rPr lang="en-US" b="1" dirty="0" smtClean="0"/>
              <a:t>TIME</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EXPANSION/RECOVERY</a:t>
            </a:r>
            <a:endParaRPr lang="en-US" dirty="0"/>
          </a:p>
        </p:txBody>
      </p:sp>
      <p:pic>
        <p:nvPicPr>
          <p:cNvPr id="4" name="Picture 6" descr="http://education.wallstreetsurvivor.com/images_articles/business_cycle_phases.png"/>
          <p:cNvPicPr>
            <a:picLocks noChangeAspect="1" noChangeArrowheads="1"/>
          </p:cNvPicPr>
          <p:nvPr/>
        </p:nvPicPr>
        <p:blipFill>
          <a:blip r:embed="rId2" cstate="print"/>
          <a:srcRect/>
          <a:stretch>
            <a:fillRect/>
          </a:stretch>
        </p:blipFill>
        <p:spPr bwMode="auto">
          <a:xfrm>
            <a:off x="457200" y="1371600"/>
            <a:ext cx="2665296" cy="1752600"/>
          </a:xfrm>
          <a:prstGeom prst="rect">
            <a:avLst/>
          </a:prstGeom>
          <a:noFill/>
        </p:spPr>
      </p:pic>
      <p:sp>
        <p:nvSpPr>
          <p:cNvPr id="5" name="Oval 4"/>
          <p:cNvSpPr/>
          <p:nvPr/>
        </p:nvSpPr>
        <p:spPr>
          <a:xfrm>
            <a:off x="1828800" y="2057400"/>
            <a:ext cx="609600" cy="609600"/>
          </a:xfrm>
          <a:prstGeom prst="ellipse">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85800" y="1752600"/>
            <a:ext cx="609600" cy="609600"/>
          </a:xfrm>
          <a:prstGeom prst="ellipse">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14800" y="1371600"/>
            <a:ext cx="4191000" cy="4154984"/>
          </a:xfrm>
          <a:prstGeom prst="rect">
            <a:avLst/>
          </a:prstGeom>
          <a:noFill/>
        </p:spPr>
        <p:txBody>
          <a:bodyPr wrap="square" rtlCol="0">
            <a:spAutoFit/>
          </a:bodyPr>
          <a:lstStyle/>
          <a:p>
            <a:r>
              <a:rPr lang="en-US" sz="2400" b="1" dirty="0" smtClean="0"/>
              <a:t>Expansion is economic growth</a:t>
            </a:r>
          </a:p>
          <a:p>
            <a:endParaRPr lang="en-US" sz="2000" dirty="0"/>
          </a:p>
          <a:p>
            <a:r>
              <a:rPr lang="en-US" sz="2000" dirty="0" smtClean="0"/>
              <a:t>Times of prosperity.</a:t>
            </a:r>
          </a:p>
          <a:p>
            <a:endParaRPr lang="en-US" sz="2000" dirty="0"/>
          </a:p>
          <a:p>
            <a:r>
              <a:rPr lang="en-US" sz="2000" dirty="0" smtClean="0"/>
              <a:t>Leads to Inflation – increase in prices (because suppliers want to charge the highest possible price for a product)</a:t>
            </a:r>
          </a:p>
          <a:p>
            <a:endParaRPr lang="en-US" sz="2000" dirty="0" smtClean="0"/>
          </a:p>
          <a:p>
            <a:r>
              <a:rPr lang="en-US" sz="2000" b="1" dirty="0" smtClean="0"/>
              <a:t>Contributing Factor:  </a:t>
            </a:r>
          </a:p>
          <a:p>
            <a:r>
              <a:rPr lang="en-US" sz="2000" dirty="0" smtClean="0"/>
              <a:t>Business Investment</a:t>
            </a:r>
          </a:p>
          <a:p>
            <a:endParaRPr lang="en-US" sz="2000" dirty="0" smtClean="0"/>
          </a:p>
          <a:p>
            <a:r>
              <a:rPr lang="en-US" sz="2000" b="1" dirty="0" smtClean="0"/>
              <a:t>Cycle Indicators:</a:t>
            </a:r>
          </a:p>
          <a:p>
            <a:r>
              <a:rPr lang="en-US" sz="2000" dirty="0" smtClean="0"/>
              <a:t>Stock Market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PEAK</a:t>
            </a:r>
            <a:endParaRPr lang="en-US" dirty="0"/>
          </a:p>
        </p:txBody>
      </p:sp>
      <p:pic>
        <p:nvPicPr>
          <p:cNvPr id="4" name="Picture 6" descr="http://education.wallstreetsurvivor.com/images_articles/business_cycle_phases.png"/>
          <p:cNvPicPr>
            <a:picLocks noChangeAspect="1" noChangeArrowheads="1"/>
          </p:cNvPicPr>
          <p:nvPr/>
        </p:nvPicPr>
        <p:blipFill>
          <a:blip r:embed="rId2" cstate="print"/>
          <a:srcRect/>
          <a:stretch>
            <a:fillRect/>
          </a:stretch>
        </p:blipFill>
        <p:spPr bwMode="auto">
          <a:xfrm>
            <a:off x="457200" y="1371600"/>
            <a:ext cx="2665296" cy="1752600"/>
          </a:xfrm>
          <a:prstGeom prst="rect">
            <a:avLst/>
          </a:prstGeom>
          <a:noFill/>
        </p:spPr>
      </p:pic>
      <p:sp>
        <p:nvSpPr>
          <p:cNvPr id="6" name="Oval 5"/>
          <p:cNvSpPr/>
          <p:nvPr/>
        </p:nvSpPr>
        <p:spPr>
          <a:xfrm>
            <a:off x="990600" y="1524000"/>
            <a:ext cx="609600" cy="609600"/>
          </a:xfrm>
          <a:prstGeom prst="ellipse">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67200" y="1371600"/>
            <a:ext cx="4191000" cy="5262979"/>
          </a:xfrm>
          <a:prstGeom prst="rect">
            <a:avLst/>
          </a:prstGeom>
          <a:noFill/>
        </p:spPr>
        <p:txBody>
          <a:bodyPr wrap="square" rtlCol="0">
            <a:spAutoFit/>
          </a:bodyPr>
          <a:lstStyle/>
          <a:p>
            <a:r>
              <a:rPr lang="en-US" sz="2000" dirty="0"/>
              <a:t>The highest point between the end of an economic expansion and the start of a contraction in a business cycle. The peak of the cycle refers to the last month before several key economic indicators, such as employment and new housing starts, begin to fall. It is at this point that real GDP spending in an economy is its highest level. </a:t>
            </a:r>
            <a:endParaRPr lang="en-US" sz="2000" dirty="0" smtClean="0"/>
          </a:p>
          <a:p>
            <a:endParaRPr lang="en-US" sz="2000" dirty="0" smtClean="0"/>
          </a:p>
          <a:p>
            <a:r>
              <a:rPr lang="en-US" sz="2000" b="1" dirty="0" smtClean="0"/>
              <a:t>Contributing Factor:</a:t>
            </a:r>
          </a:p>
          <a:p>
            <a:r>
              <a:rPr lang="en-US" sz="2000" dirty="0" smtClean="0"/>
              <a:t>Interest Rates and Credit</a:t>
            </a:r>
          </a:p>
          <a:p>
            <a:r>
              <a:rPr lang="en-US" sz="2000" b="1" dirty="0" smtClean="0"/>
              <a:t>Cycle Indicators:</a:t>
            </a:r>
          </a:p>
          <a:p>
            <a:r>
              <a:rPr lang="en-US" sz="2000" dirty="0" smtClean="0"/>
              <a:t>Interest Rates</a:t>
            </a:r>
          </a:p>
          <a:p>
            <a:r>
              <a:rPr lang="en-US" dirty="0"/>
              <a:t/>
            </a:r>
            <a:br>
              <a:rPr lang="en-US" dirty="0"/>
            </a:b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CONTRACTION/RECESSION</a:t>
            </a:r>
            <a:endParaRPr lang="en-US" dirty="0"/>
          </a:p>
        </p:txBody>
      </p:sp>
      <p:pic>
        <p:nvPicPr>
          <p:cNvPr id="4" name="Picture 6" descr="http://education.wallstreetsurvivor.com/images_articles/business_cycle_phases.png"/>
          <p:cNvPicPr>
            <a:picLocks noChangeAspect="1" noChangeArrowheads="1"/>
          </p:cNvPicPr>
          <p:nvPr/>
        </p:nvPicPr>
        <p:blipFill>
          <a:blip r:embed="rId2" cstate="print"/>
          <a:srcRect/>
          <a:stretch>
            <a:fillRect/>
          </a:stretch>
        </p:blipFill>
        <p:spPr bwMode="auto">
          <a:xfrm>
            <a:off x="457200" y="1371600"/>
            <a:ext cx="2665296" cy="1752600"/>
          </a:xfrm>
          <a:prstGeom prst="rect">
            <a:avLst/>
          </a:prstGeom>
          <a:noFill/>
        </p:spPr>
      </p:pic>
      <p:sp>
        <p:nvSpPr>
          <p:cNvPr id="6" name="Oval 5"/>
          <p:cNvSpPr/>
          <p:nvPr/>
        </p:nvSpPr>
        <p:spPr>
          <a:xfrm>
            <a:off x="1143000" y="2057400"/>
            <a:ext cx="609600" cy="609600"/>
          </a:xfrm>
          <a:prstGeom prst="ellipse">
            <a:avLst/>
          </a:prstGeom>
          <a:solidFill>
            <a:srgbClr val="FFFF00">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67200" y="1371600"/>
            <a:ext cx="4191000" cy="4339650"/>
          </a:xfrm>
          <a:prstGeom prst="rect">
            <a:avLst/>
          </a:prstGeom>
          <a:noFill/>
        </p:spPr>
        <p:txBody>
          <a:bodyPr wrap="square" rtlCol="0">
            <a:spAutoFit/>
          </a:bodyPr>
          <a:lstStyle/>
          <a:p>
            <a:r>
              <a:rPr lang="en-US" sz="2000" dirty="0" smtClean="0"/>
              <a:t>Recession is a decline in business activity.</a:t>
            </a:r>
          </a:p>
          <a:p>
            <a:endParaRPr lang="en-US" sz="2000" dirty="0"/>
          </a:p>
          <a:p>
            <a:r>
              <a:rPr lang="en-US" sz="2000" dirty="0" smtClean="0"/>
              <a:t>A recession that continues for too long can become a depression</a:t>
            </a:r>
            <a:r>
              <a:rPr lang="en-US" dirty="0" smtClean="0"/>
              <a:t>.</a:t>
            </a:r>
          </a:p>
          <a:p>
            <a:endParaRPr lang="en-US" dirty="0" smtClean="0"/>
          </a:p>
          <a:p>
            <a:r>
              <a:rPr lang="en-US" sz="2000" b="1" dirty="0" smtClean="0"/>
              <a:t>Contributing Factors:  </a:t>
            </a:r>
          </a:p>
          <a:p>
            <a:r>
              <a:rPr lang="en-US" sz="2000" dirty="0" smtClean="0"/>
              <a:t>Consumer Expectations</a:t>
            </a:r>
          </a:p>
          <a:p>
            <a:endParaRPr lang="en-US" sz="2000" dirty="0" smtClean="0"/>
          </a:p>
          <a:p>
            <a:r>
              <a:rPr lang="en-US" sz="2000" b="1" dirty="0" smtClean="0"/>
              <a:t>Cycle Indicators: </a:t>
            </a:r>
          </a:p>
          <a:p>
            <a:r>
              <a:rPr lang="en-US" sz="2000" dirty="0" smtClean="0"/>
              <a:t>Manufacturers new orders of capital goods</a:t>
            </a:r>
          </a:p>
          <a:p>
            <a:endParaRPr lang="en-US" sz="2000"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1129</Words>
  <Application>Microsoft Office PowerPoint</Application>
  <PresentationFormat>On-screen Show (4:3)</PresentationFormat>
  <Paragraphs>140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THE BUSINESS CYCLE</vt:lpstr>
      <vt:lpstr>THROUGHOUT OUR  HISTORY</vt:lpstr>
      <vt:lpstr>GOOD TIMES</vt:lpstr>
      <vt:lpstr>HARD TIMES</vt:lpstr>
      <vt:lpstr>GOOD TIMES and BAD TIMES</vt:lpstr>
      <vt:lpstr>THE BUSINESS CYCLE</vt:lpstr>
      <vt:lpstr>EXPANSION/RECOVERY</vt:lpstr>
      <vt:lpstr>PEAK</vt:lpstr>
      <vt:lpstr>CONTRACTION/RECESSION</vt:lpstr>
      <vt:lpstr>TROUGH (Troff)</vt:lpstr>
      <vt:lpstr>BUSINESS CYCLE</vt:lpstr>
      <vt:lpstr>AGGREGATE DEMAND</vt:lpstr>
      <vt:lpstr>AGGREGATE DEMAND</vt:lpstr>
      <vt:lpstr>AGGREGATE DEMAND</vt:lpstr>
      <vt:lpstr>AGGREGATE SUPPLY</vt:lpstr>
      <vt:lpstr>AGGREGATE SUPPLY</vt:lpstr>
      <vt:lpstr>AGGREGATE SUPPLY</vt:lpstr>
      <vt:lpstr>SHIFTS IN AS AND AD</vt:lpstr>
      <vt:lpstr>AGGREGATE SUPPLY</vt:lpstr>
      <vt:lpstr>AGGREGATE SUPPLY</vt:lpstr>
      <vt:lpstr>EQUILIBRIUM IN AS/AD</vt:lpstr>
      <vt:lpstr>AS/AD QUIZ</vt:lpstr>
      <vt:lpstr>AS/AD QUIZ</vt:lpstr>
      <vt:lpstr>AS/AD QUIZ</vt:lpstr>
      <vt:lpstr>AS/AD QUIZ</vt:lpstr>
      <vt:lpstr>AS/AD QUIZ</vt:lpstr>
      <vt:lpstr>AS/AD QUIZ</vt:lpstr>
      <vt:lpstr>AS/AD QUIZ</vt:lpstr>
      <vt:lpstr>AS/AD QUIZ</vt:lpstr>
    </vt:vector>
  </TitlesOfParts>
  <Company>Forsyth County School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kdankosky</dc:creator>
  <cp:lastModifiedBy>cheryl.whigham</cp:lastModifiedBy>
  <cp:revision>17</cp:revision>
  <dcterms:created xsi:type="dcterms:W3CDTF">2011-10-06T17:56:56Z</dcterms:created>
  <dcterms:modified xsi:type="dcterms:W3CDTF">2015-02-24T20:10:41Z</dcterms:modified>
</cp:coreProperties>
</file>