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07B9-AFB3-4A11-9F2F-264761841F45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023F-C30F-4D91-BDAB-A2E90BD26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07B9-AFB3-4A11-9F2F-264761841F45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023F-C30F-4D91-BDAB-A2E90BD26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07B9-AFB3-4A11-9F2F-264761841F45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023F-C30F-4D91-BDAB-A2E90BD26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07B9-AFB3-4A11-9F2F-264761841F45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023F-C30F-4D91-BDAB-A2E90BD26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07B9-AFB3-4A11-9F2F-264761841F45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023F-C30F-4D91-BDAB-A2E90BD26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07B9-AFB3-4A11-9F2F-264761841F45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023F-C30F-4D91-BDAB-A2E90BD26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07B9-AFB3-4A11-9F2F-264761841F45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023F-C30F-4D91-BDAB-A2E90BD26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07B9-AFB3-4A11-9F2F-264761841F45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023F-C30F-4D91-BDAB-A2E90BD26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07B9-AFB3-4A11-9F2F-264761841F45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023F-C30F-4D91-BDAB-A2E90BD26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07B9-AFB3-4A11-9F2F-264761841F45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023F-C30F-4D91-BDAB-A2E90BD26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07B9-AFB3-4A11-9F2F-264761841F45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023F-C30F-4D91-BDAB-A2E90BD26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807B9-AFB3-4A11-9F2F-264761841F45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1023F-C30F-4D91-BDAB-A2E90BD26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13" Type="http://schemas.openxmlformats.org/officeDocument/2006/relationships/slide" Target="slide32.xml"/><Relationship Id="rId3" Type="http://schemas.openxmlformats.org/officeDocument/2006/relationships/slide" Target="slide1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4.xml"/><Relationship Id="rId2" Type="http://schemas.openxmlformats.org/officeDocument/2006/relationships/slide" Target="slide2.xml"/><Relationship Id="rId16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11" Type="http://schemas.openxmlformats.org/officeDocument/2006/relationships/slide" Target="slide14.xml"/><Relationship Id="rId5" Type="http://schemas.openxmlformats.org/officeDocument/2006/relationships/slide" Target="slide26.xml"/><Relationship Id="rId15" Type="http://schemas.openxmlformats.org/officeDocument/2006/relationships/slide" Target="slide16.xml"/><Relationship Id="rId10" Type="http://schemas.openxmlformats.org/officeDocument/2006/relationships/slide" Target="slide6.xml"/><Relationship Id="rId4" Type="http://schemas.openxmlformats.org/officeDocument/2006/relationships/slide" Target="slide18.xml"/><Relationship Id="rId9" Type="http://schemas.openxmlformats.org/officeDocument/2006/relationships/slide" Target="slide28.xml"/><Relationship Id="rId14" Type="http://schemas.openxmlformats.org/officeDocument/2006/relationships/slide" Target="slide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457200"/>
          <a:ext cx="8458200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50"/>
                <a:gridCol w="2114550"/>
                <a:gridCol w="2114550"/>
                <a:gridCol w="2114550"/>
              </a:tblGrid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Federal Reserve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Monetary Policy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Fiscal Policy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Taxes</a:t>
                      </a:r>
                      <a:endParaRPr lang="en-US" sz="2800" dirty="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hlinkClick r:id="rId2" action="ppaction://hlinksldjump"/>
                        </a:rPr>
                        <a:t>100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hlinkClick r:id="rId3" action="ppaction://hlinksldjump"/>
                        </a:rPr>
                        <a:t>100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hlinkClick r:id="rId4" action="ppaction://hlinksldjump"/>
                        </a:rPr>
                        <a:t>100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hlinkClick r:id="rId5" action="ppaction://hlinksldjump"/>
                        </a:rPr>
                        <a:t>100</a:t>
                      </a:r>
                      <a:endParaRPr lang="en-US" sz="2400" dirty="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hlinkClick r:id="rId6" action="ppaction://hlinksldjump"/>
                        </a:rPr>
                        <a:t>200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hlinkClick r:id="rId7" action="ppaction://hlinksldjump"/>
                        </a:rPr>
                        <a:t>200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hlinkClick r:id="rId8" action="ppaction://hlinksldjump"/>
                        </a:rPr>
                        <a:t>200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hlinkClick r:id="rId9" action="ppaction://hlinksldjump"/>
                        </a:rPr>
                        <a:t>200</a:t>
                      </a:r>
                      <a:endParaRPr lang="en-US" sz="2400" dirty="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hlinkClick r:id="rId10" action="ppaction://hlinksldjump"/>
                        </a:rPr>
                        <a:t>300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hlinkClick r:id="rId11" action="ppaction://hlinksldjump"/>
                        </a:rPr>
                        <a:t>300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hlinkClick r:id="rId12" action="ppaction://hlinksldjump"/>
                        </a:rPr>
                        <a:t>300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hlinkClick r:id="rId13" action="ppaction://hlinksldjump"/>
                        </a:rPr>
                        <a:t>300</a:t>
                      </a:r>
                      <a:endParaRPr lang="en-US" sz="2400" dirty="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hlinkClick r:id="rId14" action="ppaction://hlinksldjump"/>
                        </a:rPr>
                        <a:t>400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hlinkClick r:id="rId15" action="ppaction://hlinksldjump"/>
                        </a:rPr>
                        <a:t>400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hlinkClick r:id="rId16" action="ppaction://hlinksldjump"/>
                        </a:rPr>
                        <a:t>400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hlinkClick r:id="rId17" action="ppaction://hlinksldjump"/>
                        </a:rPr>
                        <a:t>400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three tools of monetary policy?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Answer – 100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Market Operations</a:t>
            </a:r>
          </a:p>
          <a:p>
            <a:r>
              <a:rPr lang="en-US" dirty="0" smtClean="0"/>
              <a:t>The Discount Rate</a:t>
            </a:r>
          </a:p>
          <a:p>
            <a:r>
              <a:rPr lang="en-US" dirty="0" smtClean="0"/>
              <a:t>The Reserve Requirement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economy is in the </a:t>
            </a:r>
            <a:r>
              <a:rPr lang="en-US" dirty="0" err="1" smtClean="0"/>
              <a:t>contractionary</a:t>
            </a:r>
            <a:r>
              <a:rPr lang="en-US" dirty="0" smtClean="0"/>
              <a:t> phase of the  business cycle.  How would the Federal Reserve use Open Market Operations?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Answer 200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Federal Reserve would buy bonds.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300 Points - Answer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Reserve Requirement?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Answer – 300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percentage of checkable deposits the Federal Reserve Banks requires banks to hold in reserve.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400 Points -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definition of the Discount Rate?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Answer – 400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interest rate the Federal Reserve charges banks when banks borrow money from the Federal Reserve.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tools of Fiscal Policy?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Answer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Taxes and Government Spending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00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Federal Reserve Districts are there in the United States?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200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is responsible for Fiscal Policy?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Answer 200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Congress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Congress was concerned about the unemployment rate getting too high, what Fiscal Policy could Congress implement?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Answer 300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Congress could decrease taxes or increase Government Spending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Answer 400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Inflation is a Fiscal Policy concern, using the tools of Fiscal Policy, what steps could be taken?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Answer – 400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Congress could Increase Taxes or Decrease Spending.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Taxes 100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an example of Progressive Tax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Taxes 100 Points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Income Tax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Taxes 200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an example of Regressive Tax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Taxes 200 Points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Sales Tax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" action="ppaction://hlinkshowjump?jump=firstslide"/>
              </a:rPr>
              <a:t>Answer = 12!!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Taxes 300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an example of Proportional Tax?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Taxes 200 Points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Property Tax</a:t>
            </a:r>
          </a:p>
          <a:p>
            <a:r>
              <a:rPr lang="en-US" dirty="0" smtClean="0"/>
              <a:t>Social Security Withholding Tax</a:t>
            </a:r>
          </a:p>
          <a:p>
            <a:r>
              <a:rPr lang="en-US" dirty="0" smtClean="0"/>
              <a:t>Medicare Withholding Tax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Taxes – 300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definition of Regressive Tax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Taxes 300 Points -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Tax that places a greater burden on those with low incomes than those with higher incomes.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Taxes 400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taxes are required to be withheld from someone’s paycheck?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Taxes 400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Medicare Tax</a:t>
            </a:r>
          </a:p>
          <a:p>
            <a:r>
              <a:rPr lang="en-US" dirty="0" smtClean="0"/>
              <a:t>Social Security Tax</a:t>
            </a:r>
          </a:p>
          <a:p>
            <a:r>
              <a:rPr lang="en-US" dirty="0" smtClean="0"/>
              <a:t>Federal Income Tax</a:t>
            </a:r>
          </a:p>
          <a:p>
            <a:r>
              <a:rPr lang="en-US" dirty="0" smtClean="0"/>
              <a:t>State Income Tax (in most states)</a:t>
            </a:r>
          </a:p>
          <a:p>
            <a:endParaRPr lang="en-US" dirty="0" smtClean="0"/>
          </a:p>
          <a:p>
            <a:r>
              <a:rPr lang="en-US" dirty="0" smtClean="0"/>
              <a:t>FICA – Federal </a:t>
            </a:r>
            <a:r>
              <a:rPr lang="en-US" smtClean="0"/>
              <a:t>Insurance Contributions Act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hlinkClick r:id="" action="ppaction://hlinkshowjump?jump=nextslide"/>
              </a:rPr>
              <a:t>Ans</a:t>
            </a:r>
            <a:r>
              <a:rPr lang="en-US" dirty="0" smtClean="0">
                <a:hlinkClick r:id="" action="ppaction://hlinkshowjump?jump=nextslide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Federal Reserve District is Georgia in?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" action="ppaction://hlinkshowjump?jump=firstslide"/>
              </a:rPr>
              <a:t>Answer = District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hlinkClick r:id="" action="ppaction://hlinkshowjump?jump=nextslide"/>
              </a:rPr>
              <a:t>Ans</a:t>
            </a:r>
            <a:r>
              <a:rPr lang="en-US" dirty="0" smtClean="0">
                <a:hlinkClick r:id="" action="ppaction://hlinkshowjump?jump=nextslide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decision making body of the Federal Reserve decides when to increase the discount rate and the reserve requirement?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" action="ppaction://hlinkshowjump?jump=firstslide"/>
              </a:rPr>
              <a:t>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Board of Governors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" action="ppaction://hlinkshowjump?jump=nextslide"/>
              </a:rPr>
              <a:t>400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makes up the Federal Open Market Committee, who always serves on the board and how many years do they serve?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7 Board of Governors</a:t>
            </a:r>
          </a:p>
          <a:p>
            <a:r>
              <a:rPr lang="en-US" dirty="0" smtClean="0"/>
              <a:t>5 of the District Presidents</a:t>
            </a:r>
          </a:p>
          <a:p>
            <a:r>
              <a:rPr lang="en-US" dirty="0" smtClean="0"/>
              <a:t>One of the 5 is the President of the New York Federal Reserve Bank</a:t>
            </a:r>
          </a:p>
          <a:p>
            <a:r>
              <a:rPr lang="en-US" dirty="0" smtClean="0"/>
              <a:t>They serve 14 year terms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484</Words>
  <Application>Microsoft Office PowerPoint</Application>
  <PresentationFormat>On-screen Show (4:3)</PresentationFormat>
  <Paragraphs>98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Office Theme</vt:lpstr>
      <vt:lpstr>PowerPoint Presentation</vt:lpstr>
      <vt:lpstr>100 Points</vt:lpstr>
      <vt:lpstr>Answer = 12!!</vt:lpstr>
      <vt:lpstr>Ans:</vt:lpstr>
      <vt:lpstr>Answer = District 6</vt:lpstr>
      <vt:lpstr>Ans:</vt:lpstr>
      <vt:lpstr>Return</vt:lpstr>
      <vt:lpstr>400 Points</vt:lpstr>
      <vt:lpstr>Return</vt:lpstr>
      <vt:lpstr>Answer:</vt:lpstr>
      <vt:lpstr>Answer – 100 Points</vt:lpstr>
      <vt:lpstr>Answer</vt:lpstr>
      <vt:lpstr>Answer 200 Points</vt:lpstr>
      <vt:lpstr>300 Points - Answer </vt:lpstr>
      <vt:lpstr>Answer – 300 Points</vt:lpstr>
      <vt:lpstr>400 Points - Answer</vt:lpstr>
      <vt:lpstr>Answer – 400 Points</vt:lpstr>
      <vt:lpstr>100 Points</vt:lpstr>
      <vt:lpstr>Answer </vt:lpstr>
      <vt:lpstr>200 Points</vt:lpstr>
      <vt:lpstr>Answer 200 Points</vt:lpstr>
      <vt:lpstr>Answer</vt:lpstr>
      <vt:lpstr>Answer 300 Points</vt:lpstr>
      <vt:lpstr>Answer 400 Points</vt:lpstr>
      <vt:lpstr>Answer – 400 Points</vt:lpstr>
      <vt:lpstr>Taxes 100 Points</vt:lpstr>
      <vt:lpstr>Taxes 100 Points Answer</vt:lpstr>
      <vt:lpstr>Taxes 200 Points</vt:lpstr>
      <vt:lpstr>Taxes 200 Points Answer</vt:lpstr>
      <vt:lpstr>Taxes 300 Points</vt:lpstr>
      <vt:lpstr>Taxes 200 Points Answer</vt:lpstr>
      <vt:lpstr>Taxes – 300 Points</vt:lpstr>
      <vt:lpstr>Taxes 300 Points - Answer</vt:lpstr>
      <vt:lpstr>Taxes 400 Points</vt:lpstr>
      <vt:lpstr>Taxes 400 Answer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setup</dc:creator>
  <cp:lastModifiedBy>Cheryl Whigham</cp:lastModifiedBy>
  <cp:revision>17</cp:revision>
  <dcterms:created xsi:type="dcterms:W3CDTF">2014-03-19T18:01:10Z</dcterms:created>
  <dcterms:modified xsi:type="dcterms:W3CDTF">2015-11-04T19:19:00Z</dcterms:modified>
</cp:coreProperties>
</file>